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4.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5.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6.xml" ContentType="application/vnd.openxmlformats-officedocument.presentationml.tags+xml"/>
  <Override PartName="/ppt/notesSlides/notesSlide13.xml" ContentType="application/vnd.openxmlformats-officedocument.presentationml.notesSlide+xml"/>
  <Override PartName="/ppt/tags/tag7.xml" ContentType="application/vnd.openxmlformats-officedocument.presentationml.tags+xml"/>
  <Override PartName="/ppt/notesSlides/notesSlide14.xml" ContentType="application/vnd.openxmlformats-officedocument.presentationml.notesSlide+xml"/>
  <Override PartName="/ppt/tags/tag8.xml" ContentType="application/vnd.openxmlformats-officedocument.presentationml.tag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59" r:id="rId5"/>
    <p:sldId id="263" r:id="rId6"/>
    <p:sldId id="260" r:id="rId7"/>
    <p:sldId id="264" r:id="rId8"/>
    <p:sldId id="261" r:id="rId9"/>
    <p:sldId id="265" r:id="rId10"/>
    <p:sldId id="262" r:id="rId11"/>
    <p:sldId id="269" r:id="rId12"/>
    <p:sldId id="271" r:id="rId13"/>
    <p:sldId id="267" r:id="rId14"/>
    <p:sldId id="266"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750" autoAdjust="0"/>
    <p:restoredTop sz="92479" autoAdjust="0"/>
  </p:normalViewPr>
  <p:slideViewPr>
    <p:cSldViewPr snapToGrid="0">
      <p:cViewPr varScale="1">
        <p:scale>
          <a:sx n="63" d="100"/>
          <a:sy n="63" d="100"/>
        </p:scale>
        <p:origin x="990" y="6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jpe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EADB74-79D4-4819-94D2-84ECA7E61255}" type="datetimeFigureOut">
              <a:rPr lang="en-US" smtClean="0"/>
              <a:t>5/10/2022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3BE83D-68CD-4BC1-8B8B-1F1E5DA9A0F8}" type="slidenum">
              <a:rPr lang="en-US" smtClean="0"/>
              <a:t>‹#›</a:t>
            </a:fld>
            <a:endParaRPr lang="en-US"/>
          </a:p>
        </p:txBody>
      </p:sp>
    </p:spTree>
    <p:extLst>
      <p:ext uri="{BB962C8B-B14F-4D97-AF65-F5344CB8AC3E}">
        <p14:creationId xmlns:p14="http://schemas.microsoft.com/office/powerpoint/2010/main" val="38437728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Project is in reinforcement learning, where I made a bot to play the board game Catan</a:t>
            </a:r>
          </a:p>
          <a:p>
            <a:r>
              <a:rPr lang="en-US" dirty="0"/>
              <a:t>This presentation will cover more general aspects of RL and some specifics of Deep Q-Networks</a:t>
            </a:r>
          </a:p>
        </p:txBody>
      </p:sp>
      <p:sp>
        <p:nvSpPr>
          <p:cNvPr id="4" name="Slide Number Placeholder 3"/>
          <p:cNvSpPr>
            <a:spLocks noGrp="1"/>
          </p:cNvSpPr>
          <p:nvPr>
            <p:ph type="sldNum" sz="quarter" idx="5"/>
          </p:nvPr>
        </p:nvSpPr>
        <p:spPr/>
        <p:txBody>
          <a:bodyPr/>
          <a:lstStyle/>
          <a:p>
            <a:fld id="{ED3BE83D-68CD-4BC1-8B8B-1F1E5DA9A0F8}" type="slidenum">
              <a:rPr lang="en-US" smtClean="0"/>
              <a:t>1</a:t>
            </a:fld>
            <a:endParaRPr lang="en-US"/>
          </a:p>
        </p:txBody>
      </p:sp>
    </p:spTree>
    <p:extLst>
      <p:ext uri="{BB962C8B-B14F-4D97-AF65-F5344CB8AC3E}">
        <p14:creationId xmlns:p14="http://schemas.microsoft.com/office/powerpoint/2010/main" val="31096335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we have a couple more hyperparameters for calculating the new q-value</a:t>
            </a:r>
          </a:p>
          <a:p>
            <a:r>
              <a:rPr lang="en-US" dirty="0"/>
              <a:t>First, we have learning rate alpha. I won’t waste your time with this.</a:t>
            </a:r>
          </a:p>
          <a:p>
            <a:r>
              <a:rPr lang="en-US" dirty="0"/>
              <a:t>Second, is the discount factor gamma. Remember VF is to max rewards over time, so Q value must be a measure of a future rewards. But if we calculate *all* rewards, then we might have a problem where Q diverges. So the discount factor gamma &lt; 1 is multiplied by the expected future rewards to deal with this. But doing this does mean immediate rewards are more valuable than future rewards</a:t>
            </a:r>
          </a:p>
          <a:p>
            <a:r>
              <a:rPr lang="en-US" dirty="0"/>
              <a:t>And here is the math of updating the Q value, I promise its not as bad as it looks. It is a weighted average of the current Q value and this part, the rewards received and the maximum q value in the next state, weights determined by alpha</a:t>
            </a:r>
          </a:p>
        </p:txBody>
      </p:sp>
      <p:sp>
        <p:nvSpPr>
          <p:cNvPr id="4" name="Slide Number Placeholder 3"/>
          <p:cNvSpPr>
            <a:spLocks noGrp="1"/>
          </p:cNvSpPr>
          <p:nvPr>
            <p:ph type="sldNum" sz="quarter" idx="5"/>
          </p:nvPr>
        </p:nvSpPr>
        <p:spPr/>
        <p:txBody>
          <a:bodyPr/>
          <a:lstStyle/>
          <a:p>
            <a:fld id="{ED3BE83D-68CD-4BC1-8B8B-1F1E5DA9A0F8}" type="slidenum">
              <a:rPr lang="en-US" smtClean="0"/>
              <a:t>10</a:t>
            </a:fld>
            <a:endParaRPr lang="en-US"/>
          </a:p>
        </p:txBody>
      </p:sp>
    </p:spTree>
    <p:extLst>
      <p:ext uri="{BB962C8B-B14F-4D97-AF65-F5344CB8AC3E}">
        <p14:creationId xmlns:p14="http://schemas.microsoft.com/office/powerpoint/2010/main" val="16845677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this process is repeated for as long as we train the agent</a:t>
            </a:r>
          </a:p>
          <a:p>
            <a:r>
              <a:rPr lang="en-US" dirty="0"/>
              <a:t>But we have a problem: first our observation space is very large. Second:</a:t>
            </a:r>
          </a:p>
        </p:txBody>
      </p:sp>
      <p:sp>
        <p:nvSpPr>
          <p:cNvPr id="4" name="Slide Number Placeholder 3"/>
          <p:cNvSpPr>
            <a:spLocks noGrp="1"/>
          </p:cNvSpPr>
          <p:nvPr>
            <p:ph type="sldNum" sz="quarter" idx="5"/>
          </p:nvPr>
        </p:nvSpPr>
        <p:spPr/>
        <p:txBody>
          <a:bodyPr/>
          <a:lstStyle/>
          <a:p>
            <a:fld id="{ED3BE83D-68CD-4BC1-8B8B-1F1E5DA9A0F8}" type="slidenum">
              <a:rPr lang="en-US" smtClean="0"/>
              <a:t>11</a:t>
            </a:fld>
            <a:endParaRPr lang="en-US"/>
          </a:p>
        </p:txBody>
      </p:sp>
    </p:spTree>
    <p:extLst>
      <p:ext uri="{BB962C8B-B14F-4D97-AF65-F5344CB8AC3E}">
        <p14:creationId xmlns:p14="http://schemas.microsoft.com/office/powerpoint/2010/main" val="1506654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Those of you familiar with the game of Catan know that in order to accurately capture the state of the game, you need to describe every vertex (whether it is occupied by a settlement or city, and what color), every edge (whether it is occupied by a road, and what color), the location of the robber, the cards in one’s hand, the cards one has already played, and if you are playing with random board setups, the types of terrain at every hex and the number on each hex, and the location of all the ports. This is a lot of information to capture. Our second problem is:</a:t>
            </a:r>
          </a:p>
        </p:txBody>
      </p:sp>
      <p:sp>
        <p:nvSpPr>
          <p:cNvPr id="4" name="Slide Number Placeholder 3"/>
          <p:cNvSpPr>
            <a:spLocks noGrp="1"/>
          </p:cNvSpPr>
          <p:nvPr>
            <p:ph type="sldNum" sz="quarter" idx="5"/>
          </p:nvPr>
        </p:nvSpPr>
        <p:spPr/>
        <p:txBody>
          <a:bodyPr/>
          <a:lstStyle/>
          <a:p>
            <a:fld id="{ED3BE83D-68CD-4BC1-8B8B-1F1E5DA9A0F8}" type="slidenum">
              <a:rPr lang="en-US" smtClean="0"/>
              <a:t>12</a:t>
            </a:fld>
            <a:endParaRPr lang="en-US"/>
          </a:p>
        </p:txBody>
      </p:sp>
    </p:spTree>
    <p:extLst>
      <p:ext uri="{BB962C8B-B14F-4D97-AF65-F5344CB8AC3E}">
        <p14:creationId xmlns:p14="http://schemas.microsoft.com/office/powerpoint/2010/main" val="3322133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deep learning class, and we have not talked about DL yet. Fortunately, the solution to both problems are the same.</a:t>
            </a:r>
          </a:p>
          <a:p>
            <a:r>
              <a:rPr lang="en-US" dirty="0"/>
              <a:t>DQNs which utilizes a NN to predict Q-values associated with all actions in a state, and policy is to select action with maximum predicted Q-value. This is regression: The optimal action isn’t being predicted, the Q values are</a:t>
            </a:r>
          </a:p>
          <a:p>
            <a:endParaRPr lang="en-US" dirty="0"/>
          </a:p>
          <a:p>
            <a:r>
              <a:rPr lang="en-US" dirty="0"/>
              <a:t>One major advantage: Q-Learners have no idea what to do in an unfamiliar state because the Q-table is initialized to zeros and q-values are only updated for states it’s been in and actions it has played. DQN will predict the Q-values using q-values from familiar states</a:t>
            </a:r>
          </a:p>
          <a:p>
            <a:r>
              <a:rPr lang="en-US" dirty="0"/>
              <a:t>One major disadvantage: as with all </a:t>
            </a:r>
            <a:r>
              <a:rPr lang="en-US" dirty="0" err="1"/>
              <a:t>DLers</a:t>
            </a:r>
            <a:r>
              <a:rPr lang="en-US" dirty="0"/>
              <a:t>, it takes a long time to train</a:t>
            </a:r>
          </a:p>
        </p:txBody>
      </p:sp>
      <p:sp>
        <p:nvSpPr>
          <p:cNvPr id="4" name="Slide Number Placeholder 3"/>
          <p:cNvSpPr>
            <a:spLocks noGrp="1"/>
          </p:cNvSpPr>
          <p:nvPr>
            <p:ph type="sldNum" sz="quarter" idx="5"/>
          </p:nvPr>
        </p:nvSpPr>
        <p:spPr/>
        <p:txBody>
          <a:bodyPr/>
          <a:lstStyle/>
          <a:p>
            <a:fld id="{ED3BE83D-68CD-4BC1-8B8B-1F1E5DA9A0F8}" type="slidenum">
              <a:rPr lang="en-US" smtClean="0"/>
              <a:t>13</a:t>
            </a:fld>
            <a:endParaRPr lang="en-US"/>
          </a:p>
        </p:txBody>
      </p:sp>
    </p:spTree>
    <p:extLst>
      <p:ext uri="{BB962C8B-B14F-4D97-AF65-F5344CB8AC3E}">
        <p14:creationId xmlns:p14="http://schemas.microsoft.com/office/powerpoint/2010/main" val="22736412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I’ll spend a little time on implementation:</a:t>
            </a:r>
          </a:p>
          <a:p>
            <a:r>
              <a:rPr lang="en-US" dirty="0"/>
              <a:t>Environments are created using the package gym from </a:t>
            </a:r>
            <a:r>
              <a:rPr lang="en-US" dirty="0" err="1"/>
              <a:t>OpenAI</a:t>
            </a:r>
            <a:endParaRPr lang="en-US" dirty="0"/>
          </a:p>
          <a:p>
            <a:r>
              <a:rPr lang="en-US" dirty="0"/>
              <a:t>In order to create an environment, you need to specify these four methods.</a:t>
            </a:r>
          </a:p>
          <a:p>
            <a:r>
              <a:rPr lang="en-US" dirty="0"/>
              <a:t>Important to define the action space and observation space in __</a:t>
            </a:r>
            <a:r>
              <a:rPr lang="en-US" dirty="0" err="1"/>
              <a:t>init</a:t>
            </a:r>
            <a:r>
              <a:rPr lang="en-US" dirty="0"/>
              <a:t>__</a:t>
            </a:r>
          </a:p>
          <a:p>
            <a:r>
              <a:rPr lang="en-US" dirty="0"/>
              <a:t>Reset will set env to initial conditions (start of game)</a:t>
            </a:r>
          </a:p>
          <a:p>
            <a:r>
              <a:rPr lang="en-US" dirty="0"/>
              <a:t>Step is used to observe the state, perform action, and calculate the reward</a:t>
            </a:r>
          </a:p>
          <a:p>
            <a:r>
              <a:rPr lang="en-US" dirty="0"/>
              <a:t>Render is used to render the environment to the screen. Not actually required to write any code, but you have to define the method.</a:t>
            </a:r>
          </a:p>
        </p:txBody>
      </p:sp>
      <p:sp>
        <p:nvSpPr>
          <p:cNvPr id="4" name="Slide Number Placeholder 3"/>
          <p:cNvSpPr>
            <a:spLocks noGrp="1"/>
          </p:cNvSpPr>
          <p:nvPr>
            <p:ph type="sldNum" sz="quarter" idx="5"/>
          </p:nvPr>
        </p:nvSpPr>
        <p:spPr/>
        <p:txBody>
          <a:bodyPr/>
          <a:lstStyle/>
          <a:p>
            <a:fld id="{ED3BE83D-68CD-4BC1-8B8B-1F1E5DA9A0F8}" type="slidenum">
              <a:rPr lang="en-US" smtClean="0"/>
              <a:t>14</a:t>
            </a:fld>
            <a:endParaRPr lang="en-US"/>
          </a:p>
        </p:txBody>
      </p:sp>
    </p:spTree>
    <p:extLst>
      <p:ext uri="{BB962C8B-B14F-4D97-AF65-F5344CB8AC3E}">
        <p14:creationId xmlns:p14="http://schemas.microsoft.com/office/powerpoint/2010/main" val="3689210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agents are created with stable-baselines3, based on baselines by </a:t>
            </a:r>
            <a:r>
              <a:rPr lang="en-US" dirty="0" err="1"/>
              <a:t>OpenAI</a:t>
            </a:r>
            <a:endParaRPr lang="en-US" dirty="0"/>
          </a:p>
          <a:p>
            <a:r>
              <a:rPr lang="en-US" dirty="0"/>
              <a:t>Agents just need policy optimize and environment, and that’s it.</a:t>
            </a:r>
          </a:p>
          <a:p>
            <a:r>
              <a:rPr lang="en-US" dirty="0"/>
              <a:t>If you don’t believe me, where is the section of code where I define and train an agent. </a:t>
            </a:r>
          </a:p>
        </p:txBody>
      </p:sp>
      <p:sp>
        <p:nvSpPr>
          <p:cNvPr id="4" name="Slide Number Placeholder 3"/>
          <p:cNvSpPr>
            <a:spLocks noGrp="1"/>
          </p:cNvSpPr>
          <p:nvPr>
            <p:ph type="sldNum" sz="quarter" idx="5"/>
          </p:nvPr>
        </p:nvSpPr>
        <p:spPr/>
        <p:txBody>
          <a:bodyPr/>
          <a:lstStyle/>
          <a:p>
            <a:fld id="{ED3BE83D-68CD-4BC1-8B8B-1F1E5DA9A0F8}" type="slidenum">
              <a:rPr lang="en-US" smtClean="0"/>
              <a:t>15</a:t>
            </a:fld>
            <a:endParaRPr lang="en-US"/>
          </a:p>
        </p:txBody>
      </p:sp>
    </p:spTree>
    <p:extLst>
      <p:ext uri="{BB962C8B-B14F-4D97-AF65-F5344CB8AC3E}">
        <p14:creationId xmlns:p14="http://schemas.microsoft.com/office/powerpoint/2010/main" val="15381976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pretty good with supervised learning</a:t>
            </a:r>
          </a:p>
          <a:p>
            <a:r>
              <a:rPr lang="en-US" dirty="0"/>
              <a:t>We are decent with unsupervised learning</a:t>
            </a:r>
          </a:p>
          <a:p>
            <a:r>
              <a:rPr lang="en-US" dirty="0"/>
              <a:t>RL fits neither category well: the agent is put directly into an environment (Catan in this case) and makes its own decisions to maximize the rewards it receives </a:t>
            </a:r>
          </a:p>
          <a:p>
            <a:r>
              <a:rPr lang="en-US" dirty="0"/>
              <a:t>Common question: --- There is no data. We put the model straight into the environment and it will learn on its own which actions are beneficial</a:t>
            </a:r>
          </a:p>
        </p:txBody>
      </p:sp>
      <p:sp>
        <p:nvSpPr>
          <p:cNvPr id="4" name="Slide Number Placeholder 3"/>
          <p:cNvSpPr>
            <a:spLocks noGrp="1"/>
          </p:cNvSpPr>
          <p:nvPr>
            <p:ph type="sldNum" sz="quarter" idx="5"/>
          </p:nvPr>
        </p:nvSpPr>
        <p:spPr/>
        <p:txBody>
          <a:bodyPr/>
          <a:lstStyle/>
          <a:p>
            <a:fld id="{ED3BE83D-68CD-4BC1-8B8B-1F1E5DA9A0F8}" type="slidenum">
              <a:rPr lang="en-US" smtClean="0"/>
              <a:t>2</a:t>
            </a:fld>
            <a:endParaRPr lang="en-US"/>
          </a:p>
        </p:txBody>
      </p:sp>
    </p:spTree>
    <p:extLst>
      <p:ext uri="{BB962C8B-B14F-4D97-AF65-F5344CB8AC3E}">
        <p14:creationId xmlns:p14="http://schemas.microsoft.com/office/powerpoint/2010/main" val="3216256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discuss aspects common to all </a:t>
            </a:r>
            <a:r>
              <a:rPr lang="en-US" dirty="0" err="1"/>
              <a:t>RLers</a:t>
            </a:r>
            <a:endParaRPr lang="en-US" dirty="0"/>
          </a:p>
          <a:p>
            <a:r>
              <a:rPr lang="en-US" dirty="0"/>
              <a:t>Reward is immediate feedback the agent gets directly after taking action that was beneficial</a:t>
            </a:r>
          </a:p>
          <a:p>
            <a:r>
              <a:rPr lang="en-US" dirty="0"/>
              <a:t>But we want the agent to maximize rewards over time, which might mean forgoing actions with immediate reward to gain better prospects of being rewarded in future.. This is the Value Function – the objective function</a:t>
            </a:r>
          </a:p>
          <a:p>
            <a:r>
              <a:rPr lang="en-US" dirty="0"/>
              <a:t>The policy is how the agent maps the “observation” (state of the environment) to the action – in a board game, this is strategy</a:t>
            </a:r>
          </a:p>
        </p:txBody>
      </p:sp>
      <p:sp>
        <p:nvSpPr>
          <p:cNvPr id="4" name="Slide Number Placeholder 3"/>
          <p:cNvSpPr>
            <a:spLocks noGrp="1"/>
          </p:cNvSpPr>
          <p:nvPr>
            <p:ph type="sldNum" sz="quarter" idx="5"/>
          </p:nvPr>
        </p:nvSpPr>
        <p:spPr/>
        <p:txBody>
          <a:bodyPr/>
          <a:lstStyle/>
          <a:p>
            <a:fld id="{ED3BE83D-68CD-4BC1-8B8B-1F1E5DA9A0F8}" type="slidenum">
              <a:rPr lang="en-US" smtClean="0"/>
              <a:t>3</a:t>
            </a:fld>
            <a:endParaRPr lang="en-US"/>
          </a:p>
        </p:txBody>
      </p:sp>
    </p:spTree>
    <p:extLst>
      <p:ext uri="{BB962C8B-B14F-4D97-AF65-F5344CB8AC3E}">
        <p14:creationId xmlns:p14="http://schemas.microsoft.com/office/powerpoint/2010/main" val="35367824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common RL agents is the Q-learner, and here is its process:</a:t>
            </a:r>
          </a:p>
          <a:p>
            <a:r>
              <a:rPr lang="en-US" dirty="0"/>
              <a:t>First step initialize the Q-table, what does that mean?</a:t>
            </a:r>
          </a:p>
        </p:txBody>
      </p:sp>
      <p:sp>
        <p:nvSpPr>
          <p:cNvPr id="4" name="Slide Number Placeholder 3"/>
          <p:cNvSpPr>
            <a:spLocks noGrp="1"/>
          </p:cNvSpPr>
          <p:nvPr>
            <p:ph type="sldNum" sz="quarter" idx="5"/>
          </p:nvPr>
        </p:nvSpPr>
        <p:spPr/>
        <p:txBody>
          <a:bodyPr/>
          <a:lstStyle/>
          <a:p>
            <a:fld id="{ED3BE83D-68CD-4BC1-8B8B-1F1E5DA9A0F8}" type="slidenum">
              <a:rPr lang="en-US" smtClean="0"/>
              <a:t>4</a:t>
            </a:fld>
            <a:endParaRPr lang="en-US"/>
          </a:p>
        </p:txBody>
      </p:sp>
    </p:spTree>
    <p:extLst>
      <p:ext uri="{BB962C8B-B14F-4D97-AF65-F5344CB8AC3E}">
        <p14:creationId xmlns:p14="http://schemas.microsoft.com/office/powerpoint/2010/main" val="13069567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here is an example Q-table – each row corresponds to an observed state and each column corresponds to an action, and we have a value for each state-action pair</a:t>
            </a:r>
          </a:p>
        </p:txBody>
      </p:sp>
      <p:sp>
        <p:nvSpPr>
          <p:cNvPr id="4" name="Slide Number Placeholder 3"/>
          <p:cNvSpPr>
            <a:spLocks noGrp="1"/>
          </p:cNvSpPr>
          <p:nvPr>
            <p:ph type="sldNum" sz="quarter" idx="5"/>
          </p:nvPr>
        </p:nvSpPr>
        <p:spPr/>
        <p:txBody>
          <a:bodyPr/>
          <a:lstStyle/>
          <a:p>
            <a:fld id="{ED3BE83D-68CD-4BC1-8B8B-1F1E5DA9A0F8}" type="slidenum">
              <a:rPr lang="en-US" smtClean="0"/>
              <a:t>5</a:t>
            </a:fld>
            <a:endParaRPr lang="en-US"/>
          </a:p>
        </p:txBody>
      </p:sp>
    </p:spTree>
    <p:extLst>
      <p:ext uri="{BB962C8B-B14F-4D97-AF65-F5344CB8AC3E}">
        <p14:creationId xmlns:p14="http://schemas.microsoft.com/office/powerpoint/2010/main" val="642306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values are Q-Values: They are predictive measures of how much reward an action is likely to earn in the long term</a:t>
            </a:r>
          </a:p>
          <a:p>
            <a:r>
              <a:rPr lang="en-US" dirty="0"/>
              <a:t>Q is not exactly equal to this value, but it is highly correlated: higher Q value means higher prospect of reward</a:t>
            </a:r>
          </a:p>
          <a:p>
            <a:endParaRPr lang="en-US" dirty="0"/>
          </a:p>
          <a:p>
            <a:r>
              <a:rPr lang="en-US" dirty="0"/>
              <a:t>Then the Q-table consists of Q-values for every state-action pair. At the beginning of the training process, table is initialized to zeros</a:t>
            </a:r>
          </a:p>
        </p:txBody>
      </p:sp>
      <p:sp>
        <p:nvSpPr>
          <p:cNvPr id="4" name="Slide Number Placeholder 3"/>
          <p:cNvSpPr>
            <a:spLocks noGrp="1"/>
          </p:cNvSpPr>
          <p:nvPr>
            <p:ph type="sldNum" sz="quarter" idx="5"/>
          </p:nvPr>
        </p:nvSpPr>
        <p:spPr/>
        <p:txBody>
          <a:bodyPr/>
          <a:lstStyle/>
          <a:p>
            <a:fld id="{ED3BE83D-68CD-4BC1-8B8B-1F1E5DA9A0F8}" type="slidenum">
              <a:rPr lang="en-US" smtClean="0"/>
              <a:t>6</a:t>
            </a:fld>
            <a:endParaRPr lang="en-US"/>
          </a:p>
        </p:txBody>
      </p:sp>
    </p:spTree>
    <p:extLst>
      <p:ext uri="{BB962C8B-B14F-4D97-AF65-F5344CB8AC3E}">
        <p14:creationId xmlns:p14="http://schemas.microsoft.com/office/powerpoint/2010/main" val="1918445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three steps I will group together, where we observe the current state of the environment and select and perform an action</a:t>
            </a:r>
          </a:p>
        </p:txBody>
      </p:sp>
      <p:sp>
        <p:nvSpPr>
          <p:cNvPr id="4" name="Slide Number Placeholder 3"/>
          <p:cNvSpPr>
            <a:spLocks noGrp="1"/>
          </p:cNvSpPr>
          <p:nvPr>
            <p:ph type="sldNum" sz="quarter" idx="5"/>
          </p:nvPr>
        </p:nvSpPr>
        <p:spPr/>
        <p:txBody>
          <a:bodyPr/>
          <a:lstStyle/>
          <a:p>
            <a:fld id="{ED3BE83D-68CD-4BC1-8B8B-1F1E5DA9A0F8}" type="slidenum">
              <a:rPr lang="en-US" smtClean="0"/>
              <a:t>7</a:t>
            </a:fld>
            <a:endParaRPr lang="en-US"/>
          </a:p>
        </p:txBody>
      </p:sp>
    </p:spTree>
    <p:extLst>
      <p:ext uri="{BB962C8B-B14F-4D97-AF65-F5344CB8AC3E}">
        <p14:creationId xmlns:p14="http://schemas.microsoft.com/office/powerpoint/2010/main" val="3191163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we select an action? Actions are selected by the policy and Q-learners’ policy is simple: select action with highest Q value. So, do we always follow the policy?</a:t>
            </a:r>
          </a:p>
          <a:p>
            <a:r>
              <a:rPr lang="en-US" dirty="0"/>
              <a:t>This creates a problem, if we select an action with reward, everything else is 0 in the Q-table, so we will just select the same action over and over even if it might be suboptimal</a:t>
            </a:r>
          </a:p>
          <a:p>
            <a:endParaRPr lang="en-US" dirty="0"/>
          </a:p>
          <a:p>
            <a:r>
              <a:rPr lang="en-US" dirty="0"/>
              <a:t>So instead, we introduce hyperparameter epsilon, the chance of taking a random action regardless of the state. In practice, eps decreases over time</a:t>
            </a:r>
          </a:p>
        </p:txBody>
      </p:sp>
      <p:sp>
        <p:nvSpPr>
          <p:cNvPr id="4" name="Slide Number Placeholder 3"/>
          <p:cNvSpPr>
            <a:spLocks noGrp="1"/>
          </p:cNvSpPr>
          <p:nvPr>
            <p:ph type="sldNum" sz="quarter" idx="5"/>
          </p:nvPr>
        </p:nvSpPr>
        <p:spPr/>
        <p:txBody>
          <a:bodyPr/>
          <a:lstStyle/>
          <a:p>
            <a:fld id="{ED3BE83D-68CD-4BC1-8B8B-1F1E5DA9A0F8}" type="slidenum">
              <a:rPr lang="en-US" smtClean="0"/>
              <a:t>8</a:t>
            </a:fld>
            <a:endParaRPr lang="en-US"/>
          </a:p>
        </p:txBody>
      </p:sp>
    </p:spTree>
    <p:extLst>
      <p:ext uri="{BB962C8B-B14F-4D97-AF65-F5344CB8AC3E}">
        <p14:creationId xmlns:p14="http://schemas.microsoft.com/office/powerpoint/2010/main" val="34694268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observe the new state and reward, and use that info to update the Q-table</a:t>
            </a:r>
          </a:p>
        </p:txBody>
      </p:sp>
      <p:sp>
        <p:nvSpPr>
          <p:cNvPr id="4" name="Slide Number Placeholder 3"/>
          <p:cNvSpPr>
            <a:spLocks noGrp="1"/>
          </p:cNvSpPr>
          <p:nvPr>
            <p:ph type="sldNum" sz="quarter" idx="5"/>
          </p:nvPr>
        </p:nvSpPr>
        <p:spPr/>
        <p:txBody>
          <a:bodyPr/>
          <a:lstStyle/>
          <a:p>
            <a:fld id="{ED3BE83D-68CD-4BC1-8B8B-1F1E5DA9A0F8}" type="slidenum">
              <a:rPr lang="en-US" smtClean="0"/>
              <a:t>9</a:t>
            </a:fld>
            <a:endParaRPr lang="en-US"/>
          </a:p>
        </p:txBody>
      </p:sp>
    </p:spTree>
    <p:extLst>
      <p:ext uri="{BB962C8B-B14F-4D97-AF65-F5344CB8AC3E}">
        <p14:creationId xmlns:p14="http://schemas.microsoft.com/office/powerpoint/2010/main" val="1889979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5EF9EC-6027-4ABB-87E4-B1245D86CF73}"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840AE-1FE9-43E1-B3EE-C5A0A3F57949}"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246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5EF9EC-6027-4ABB-87E4-B1245D86CF73}"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840AE-1FE9-43E1-B3EE-C5A0A3F57949}" type="slidenum">
              <a:rPr lang="en-US" smtClean="0"/>
              <a:t>‹#›</a:t>
            </a:fld>
            <a:endParaRPr lang="en-US"/>
          </a:p>
        </p:txBody>
      </p:sp>
    </p:spTree>
    <p:extLst>
      <p:ext uri="{BB962C8B-B14F-4D97-AF65-F5344CB8AC3E}">
        <p14:creationId xmlns:p14="http://schemas.microsoft.com/office/powerpoint/2010/main" val="240515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5EF9EC-6027-4ABB-87E4-B1245D86CF73}"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840AE-1FE9-43E1-B3EE-C5A0A3F57949}" type="slidenum">
              <a:rPr lang="en-US" smtClean="0"/>
              <a:t>‹#›</a:t>
            </a:fld>
            <a:endParaRPr lang="en-US"/>
          </a:p>
        </p:txBody>
      </p:sp>
    </p:spTree>
    <p:extLst>
      <p:ext uri="{BB962C8B-B14F-4D97-AF65-F5344CB8AC3E}">
        <p14:creationId xmlns:p14="http://schemas.microsoft.com/office/powerpoint/2010/main" val="3577222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5EF9EC-6027-4ABB-87E4-B1245D86CF73}"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840AE-1FE9-43E1-B3EE-C5A0A3F57949}" type="slidenum">
              <a:rPr lang="en-US" smtClean="0"/>
              <a:t>‹#›</a:t>
            </a:fld>
            <a:endParaRPr lang="en-US"/>
          </a:p>
        </p:txBody>
      </p:sp>
    </p:spTree>
    <p:extLst>
      <p:ext uri="{BB962C8B-B14F-4D97-AF65-F5344CB8AC3E}">
        <p14:creationId xmlns:p14="http://schemas.microsoft.com/office/powerpoint/2010/main" val="3090635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5EF9EC-6027-4ABB-87E4-B1245D86CF73}" type="datetimeFigureOut">
              <a:rPr lang="en-US" smtClean="0"/>
              <a:t>5/9/2022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C840AE-1FE9-43E1-B3EE-C5A0A3F57949}"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19123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15EF9EC-6027-4ABB-87E4-B1245D86CF73}" type="datetimeFigureOut">
              <a:rPr lang="en-US" smtClean="0"/>
              <a:t>5/9/2022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C840AE-1FE9-43E1-B3EE-C5A0A3F57949}" type="slidenum">
              <a:rPr lang="en-US" smtClean="0"/>
              <a:t>‹#›</a:t>
            </a:fld>
            <a:endParaRPr lang="en-US"/>
          </a:p>
        </p:txBody>
      </p:sp>
    </p:spTree>
    <p:extLst>
      <p:ext uri="{BB962C8B-B14F-4D97-AF65-F5344CB8AC3E}">
        <p14:creationId xmlns:p14="http://schemas.microsoft.com/office/powerpoint/2010/main" val="3225650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5EF9EC-6027-4ABB-87E4-B1245D86CF73}" type="datetimeFigureOut">
              <a:rPr lang="en-US" smtClean="0"/>
              <a:t>5/9/2022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C840AE-1FE9-43E1-B3EE-C5A0A3F57949}" type="slidenum">
              <a:rPr lang="en-US" smtClean="0"/>
              <a:t>‹#›</a:t>
            </a:fld>
            <a:endParaRPr lang="en-US"/>
          </a:p>
        </p:txBody>
      </p:sp>
    </p:spTree>
    <p:extLst>
      <p:ext uri="{BB962C8B-B14F-4D97-AF65-F5344CB8AC3E}">
        <p14:creationId xmlns:p14="http://schemas.microsoft.com/office/powerpoint/2010/main" val="1341848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5EF9EC-6027-4ABB-87E4-B1245D86CF73}" type="datetimeFigureOut">
              <a:rPr lang="en-US" smtClean="0"/>
              <a:t>5/9/2022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C840AE-1FE9-43E1-B3EE-C5A0A3F57949}" type="slidenum">
              <a:rPr lang="en-US" smtClean="0"/>
              <a:t>‹#›</a:t>
            </a:fld>
            <a:endParaRPr lang="en-US"/>
          </a:p>
        </p:txBody>
      </p:sp>
    </p:spTree>
    <p:extLst>
      <p:ext uri="{BB962C8B-B14F-4D97-AF65-F5344CB8AC3E}">
        <p14:creationId xmlns:p14="http://schemas.microsoft.com/office/powerpoint/2010/main" val="2202935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15EF9EC-6027-4ABB-87E4-B1245D86CF73}" type="datetimeFigureOut">
              <a:rPr lang="en-US" smtClean="0"/>
              <a:t>5/9/2022</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8CC840AE-1FE9-43E1-B3EE-C5A0A3F57949}" type="slidenum">
              <a:rPr lang="en-US" smtClean="0"/>
              <a:t>‹#›</a:t>
            </a:fld>
            <a:endParaRPr lang="en-US"/>
          </a:p>
        </p:txBody>
      </p:sp>
    </p:spTree>
    <p:extLst>
      <p:ext uri="{BB962C8B-B14F-4D97-AF65-F5344CB8AC3E}">
        <p14:creationId xmlns:p14="http://schemas.microsoft.com/office/powerpoint/2010/main" val="1371916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15EF9EC-6027-4ABB-87E4-B1245D86CF73}" type="datetimeFigureOut">
              <a:rPr lang="en-US" smtClean="0"/>
              <a:t>5/9/2022</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CC840AE-1FE9-43E1-B3EE-C5A0A3F57949}" type="slidenum">
              <a:rPr lang="en-US" smtClean="0"/>
              <a:t>‹#›</a:t>
            </a:fld>
            <a:endParaRPr lang="en-US"/>
          </a:p>
        </p:txBody>
      </p:sp>
    </p:spTree>
    <p:extLst>
      <p:ext uri="{BB962C8B-B14F-4D97-AF65-F5344CB8AC3E}">
        <p14:creationId xmlns:p14="http://schemas.microsoft.com/office/powerpoint/2010/main" val="33934551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15EF9EC-6027-4ABB-87E4-B1245D86CF73}" type="datetimeFigureOut">
              <a:rPr lang="en-US" smtClean="0"/>
              <a:t>5/9/2022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C840AE-1FE9-43E1-B3EE-C5A0A3F57949}" type="slidenum">
              <a:rPr lang="en-US" smtClean="0"/>
              <a:t>‹#›</a:t>
            </a:fld>
            <a:endParaRPr lang="en-US"/>
          </a:p>
        </p:txBody>
      </p:sp>
    </p:spTree>
    <p:extLst>
      <p:ext uri="{BB962C8B-B14F-4D97-AF65-F5344CB8AC3E}">
        <p14:creationId xmlns:p14="http://schemas.microsoft.com/office/powerpoint/2010/main" val="3687414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15EF9EC-6027-4ABB-87E4-B1245D86CF73}" type="datetimeFigureOut">
              <a:rPr lang="en-US" smtClean="0"/>
              <a:t>5/9/2022</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CC840AE-1FE9-43E1-B3EE-C5A0A3F57949}"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22035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2.png"/><Relationship Id="rId2" Type="http://schemas.microsoft.com/office/2007/relationships/media" Target="../media/media10.m4a"/><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6.xml"/><Relationship Id="rId6" Type="http://schemas.openxmlformats.org/officeDocument/2006/relationships/image" Target="../media/image2.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7.xml"/><Relationship Id="rId6" Type="http://schemas.openxmlformats.org/officeDocument/2006/relationships/image" Target="../media/image2.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2.png"/><Relationship Id="rId2" Type="http://schemas.microsoft.com/office/2007/relationships/media" Target="../media/media15.m4a"/><Relationship Id="rId1" Type="http://schemas.openxmlformats.org/officeDocument/2006/relationships/tags" Target="../tags/tag8.xml"/><Relationship Id="rId6" Type="http://schemas.openxmlformats.org/officeDocument/2006/relationships/image" Target="../media/image6.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13708-D668-F5D3-B6E5-0686E55D1DEF}"/>
              </a:ext>
            </a:extLst>
          </p:cNvPr>
          <p:cNvSpPr>
            <a:spLocks noGrp="1"/>
          </p:cNvSpPr>
          <p:nvPr>
            <p:ph type="ctrTitle"/>
          </p:nvPr>
        </p:nvSpPr>
        <p:spPr/>
        <p:txBody>
          <a:bodyPr/>
          <a:lstStyle/>
          <a:p>
            <a:r>
              <a:rPr lang="en-US" dirty="0"/>
              <a:t>Reinforcement Learning:</a:t>
            </a:r>
            <a:br>
              <a:rPr lang="en-US" dirty="0"/>
            </a:br>
            <a:r>
              <a:rPr lang="en-US" dirty="0"/>
              <a:t>Catan Bot</a:t>
            </a:r>
          </a:p>
        </p:txBody>
      </p:sp>
      <p:sp>
        <p:nvSpPr>
          <p:cNvPr id="3" name="Subtitle 2">
            <a:extLst>
              <a:ext uri="{FF2B5EF4-FFF2-40B4-BE49-F238E27FC236}">
                <a16:creationId xmlns:a16="http://schemas.microsoft.com/office/drawing/2014/main" id="{7674E41B-BF13-E281-6D20-5B7564F74073}"/>
              </a:ext>
            </a:extLst>
          </p:cNvPr>
          <p:cNvSpPr>
            <a:spLocks noGrp="1"/>
          </p:cNvSpPr>
          <p:nvPr>
            <p:ph type="subTitle" idx="1"/>
          </p:nvPr>
        </p:nvSpPr>
        <p:spPr/>
        <p:txBody>
          <a:bodyPr/>
          <a:lstStyle/>
          <a:p>
            <a:r>
              <a:rPr lang="en-US" dirty="0"/>
              <a:t>Ryan McGuinness</a:t>
            </a:r>
          </a:p>
          <a:p>
            <a:r>
              <a:rPr lang="en-US" dirty="0"/>
              <a:t>Advanced Machine Learning</a:t>
            </a:r>
          </a:p>
        </p:txBody>
      </p:sp>
      <p:pic>
        <p:nvPicPr>
          <p:cNvPr id="10" name="Audio 9">
            <a:hlinkClick r:id="" action="ppaction://media"/>
            <a:extLst>
              <a:ext uri="{FF2B5EF4-FFF2-40B4-BE49-F238E27FC236}">
                <a16:creationId xmlns:a16="http://schemas.microsoft.com/office/drawing/2014/main" id="{C039B429-92C1-B859-DC6D-39579CAF4B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80163576"/>
      </p:ext>
    </p:extLst>
  </p:cSld>
  <p:clrMapOvr>
    <a:masterClrMapping/>
  </p:clrMapOvr>
  <mc:AlternateContent xmlns:mc="http://schemas.openxmlformats.org/markup-compatibility/2006">
    <mc:Choice xmlns:p14="http://schemas.microsoft.com/office/powerpoint/2010/main" Requires="p14">
      <p:transition spd="slow" p14:dur="2000" advTm="18237"/>
    </mc:Choice>
    <mc:Fallback>
      <p:transition spd="slow" advTm="18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098F0-5356-9CF6-1E3F-FBD81273A235}"/>
              </a:ext>
            </a:extLst>
          </p:cNvPr>
          <p:cNvSpPr>
            <a:spLocks noGrp="1"/>
          </p:cNvSpPr>
          <p:nvPr>
            <p:ph type="title"/>
          </p:nvPr>
        </p:nvSpPr>
        <p:spPr/>
        <p:txBody>
          <a:bodyPr/>
          <a:lstStyle/>
          <a:p>
            <a:r>
              <a:rPr lang="en-US" dirty="0"/>
              <a:t>Updating Q-Value</a:t>
            </a:r>
          </a:p>
        </p:txBody>
      </p:sp>
      <p:sp>
        <p:nvSpPr>
          <p:cNvPr id="3" name="Content Placeholder 2">
            <a:extLst>
              <a:ext uri="{FF2B5EF4-FFF2-40B4-BE49-F238E27FC236}">
                <a16:creationId xmlns:a16="http://schemas.microsoft.com/office/drawing/2014/main" id="{AC642F05-6E5D-D296-065F-760DA0D54516}"/>
              </a:ext>
            </a:extLst>
          </p:cNvPr>
          <p:cNvSpPr>
            <a:spLocks noGrp="1"/>
          </p:cNvSpPr>
          <p:nvPr>
            <p:ph idx="1"/>
          </p:nvPr>
        </p:nvSpPr>
        <p:spPr/>
        <p:txBody>
          <a:bodyPr/>
          <a:lstStyle/>
          <a:p>
            <a:r>
              <a:rPr lang="en-US" dirty="0"/>
              <a:t>The Q-value for the state and action taken is updated according to the reward and a couple parameters.</a:t>
            </a:r>
          </a:p>
          <a:p>
            <a:endParaRPr lang="en-US" dirty="0"/>
          </a:p>
          <a:p>
            <a:r>
              <a:rPr lang="en-US" b="1" dirty="0"/>
              <a:t>Learning rate</a:t>
            </a:r>
            <a:r>
              <a:rPr lang="en-US" dirty="0"/>
              <a:t> </a:t>
            </a:r>
            <a:r>
              <a:rPr lang="el-GR" dirty="0"/>
              <a:t>α</a:t>
            </a:r>
            <a:r>
              <a:rPr lang="en-US" dirty="0"/>
              <a:t> controls how fast the model learns.</a:t>
            </a:r>
          </a:p>
          <a:p>
            <a:endParaRPr lang="en-US" b="1" dirty="0"/>
          </a:p>
          <a:p>
            <a:r>
              <a:rPr lang="en-US" b="1" dirty="0"/>
              <a:t>Discount factor</a:t>
            </a:r>
            <a:r>
              <a:rPr lang="en-US" dirty="0"/>
              <a:t> </a:t>
            </a:r>
            <a:r>
              <a:rPr lang="el-GR" dirty="0"/>
              <a:t>γ</a:t>
            </a:r>
            <a:r>
              <a:rPr lang="en-US" dirty="0"/>
              <a:t> sets the value of future rewards relative to present rewards, if the same action were to be taken in the next state. Without this, the updated Q-value might not converge.</a:t>
            </a:r>
            <a:endParaRPr lang="en-US" b="1" dirty="0"/>
          </a:p>
        </p:txBody>
      </p:sp>
      <p:pic>
        <p:nvPicPr>
          <p:cNvPr id="5" name="Picture 4">
            <a:extLst>
              <a:ext uri="{FF2B5EF4-FFF2-40B4-BE49-F238E27FC236}">
                <a16:creationId xmlns:a16="http://schemas.microsoft.com/office/drawing/2014/main" id="{A7A56975-9FAC-72F0-6066-D5FE8215AEFA}"/>
              </a:ext>
            </a:extLst>
          </p:cNvPr>
          <p:cNvPicPr>
            <a:picLocks noChangeAspect="1"/>
          </p:cNvPicPr>
          <p:nvPr/>
        </p:nvPicPr>
        <p:blipFill>
          <a:blip r:embed="rId6"/>
          <a:stretch>
            <a:fillRect/>
          </a:stretch>
        </p:blipFill>
        <p:spPr>
          <a:xfrm>
            <a:off x="3172666" y="4642338"/>
            <a:ext cx="5846667" cy="1226756"/>
          </a:xfrm>
          <a:prstGeom prst="rect">
            <a:avLst/>
          </a:prstGeom>
        </p:spPr>
      </p:pic>
      <p:pic>
        <p:nvPicPr>
          <p:cNvPr id="11" name="Audio 10">
            <a:hlinkClick r:id="" action="ppaction://media"/>
            <a:extLst>
              <a:ext uri="{FF2B5EF4-FFF2-40B4-BE49-F238E27FC236}">
                <a16:creationId xmlns:a16="http://schemas.microsoft.com/office/drawing/2014/main" id="{94184C54-C39A-FD0D-219B-AA7182D6680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768395936"/>
      </p:ext>
    </p:extLst>
  </p:cSld>
  <p:clrMapOvr>
    <a:masterClrMapping/>
  </p:clrMapOvr>
  <mc:AlternateContent xmlns:mc="http://schemas.openxmlformats.org/markup-compatibility/2006">
    <mc:Choice xmlns:p14="http://schemas.microsoft.com/office/powerpoint/2010/main" Requires="p14">
      <p:transition spd="slow" p14:dur="2000" advTm="73222"/>
    </mc:Choice>
    <mc:Fallback>
      <p:transition spd="slow" advTm="732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1"/>
                </p:tgtEl>
              </p:cMediaNode>
            </p:audio>
          </p:childTnLst>
        </p:cTn>
      </p:par>
    </p:tnLst>
    <p:bldLst>
      <p:bldP spid="3" grpId="0" uiExpand="1" build="p"/>
    </p:bldLst>
  </p:timing>
  <p:extLst>
    <p:ext uri="{3A86A75C-4F4B-4683-9AE1-C65F6400EC91}">
      <p14:laserTraceLst xmlns:p14="http://schemas.microsoft.com/office/powerpoint/2010/main">
        <p14:tracePtLst>
          <p14:tracePt t="56007" x="5346700" y="5273675"/>
          <p14:tracePt t="56049" x="5334000" y="5273675"/>
          <p14:tracePt t="56071" x="5322888" y="5273675"/>
          <p14:tracePt t="56087" x="5310188" y="5273675"/>
          <p14:tracePt t="56135" x="5297488" y="5273675"/>
          <p14:tracePt t="56144" x="5297488" y="5286375"/>
          <p14:tracePt t="56152" x="5286375" y="5286375"/>
          <p14:tracePt t="56159" x="5273675" y="5286375"/>
          <p14:tracePt t="56167" x="5273675" y="5299075"/>
          <p14:tracePt t="56175" x="5260975" y="5299075"/>
          <p14:tracePt t="56269" x="5273675" y="5299075"/>
          <p14:tracePt t="56275" x="5297488" y="5299075"/>
          <p14:tracePt t="56283" x="5322888" y="5299075"/>
          <p14:tracePt t="56292" x="5346700" y="5299075"/>
          <p14:tracePt t="56299" x="5383213" y="5286375"/>
          <p14:tracePt t="56307" x="5419725" y="5273675"/>
          <p14:tracePt t="56315" x="5492750" y="5273675"/>
          <p14:tracePt t="56323" x="5541963" y="5262563"/>
          <p14:tracePt t="56332" x="5591175" y="5262563"/>
          <p14:tracePt t="56340" x="5614988" y="5262563"/>
          <p14:tracePt t="56347" x="5638800" y="5262563"/>
          <p14:tracePt t="56425" x="5651500" y="5262563"/>
          <p14:tracePt t="56449" x="5651500" y="5249863"/>
          <p14:tracePt t="56679" x="0" y="0"/>
        </p14:tracePtLst>
        <p14:tracePtLst>
          <p14:tracePt t="58039" x="6308725" y="5262563"/>
          <p14:tracePt t="58333" x="6308725" y="5249863"/>
          <p14:tracePt t="58429" x="6334125" y="5249863"/>
          <p14:tracePt t="58451" x="6345238" y="5249863"/>
          <p14:tracePt t="58459" x="6357938" y="5249863"/>
          <p14:tracePt t="58475" x="6381750" y="5249863"/>
          <p14:tracePt t="58491" x="6394450" y="5249863"/>
          <p14:tracePt t="58507" x="6407150" y="5249863"/>
          <p14:tracePt t="58516" x="6418263" y="5249863"/>
          <p14:tracePt t="58528" x="6430963" y="5249863"/>
          <p14:tracePt t="58545" x="6443663" y="5249863"/>
          <p14:tracePt t="58561" x="6454775" y="5249863"/>
          <p14:tracePt t="58578" x="6467475" y="5249863"/>
          <p14:tracePt t="58585" x="6480175" y="5262563"/>
          <p14:tracePt t="58594" x="6491288" y="5262563"/>
          <p14:tracePt t="58601" x="6503988" y="5262563"/>
          <p14:tracePt t="58610" x="6516688" y="5262563"/>
          <p14:tracePt t="58625" x="6527800" y="5262563"/>
          <p14:tracePt t="58633" x="6540500" y="5262563"/>
          <p14:tracePt t="58642" x="6553200" y="5273675"/>
          <p14:tracePt t="58655" x="6564313" y="5273675"/>
          <p14:tracePt t="58662" x="6577013" y="5273675"/>
          <p14:tracePt t="58671" x="6577013" y="5286375"/>
          <p14:tracePt t="58679" x="6589713" y="5286375"/>
          <p14:tracePt t="58687" x="6600825" y="5286375"/>
          <p14:tracePt t="58697" x="6600825" y="5299075"/>
          <p14:tracePt t="58703" x="6613525" y="5299075"/>
          <p14:tracePt t="58711" x="6613525" y="5311775"/>
          <p14:tracePt t="58719" x="6626225" y="5311775"/>
          <p14:tracePt t="58735" x="6637338" y="5311775"/>
          <p14:tracePt t="58741" x="6650038" y="5311775"/>
          <p14:tracePt t="58760" x="6662738" y="5311775"/>
          <p14:tracePt t="58765" x="6673850" y="5311775"/>
          <p14:tracePt t="58773" x="6686550" y="5311775"/>
          <p14:tracePt t="58781" x="6699250" y="5311775"/>
          <p14:tracePt t="58789" x="6735763" y="5311775"/>
          <p14:tracePt t="58797" x="6735763" y="5322888"/>
          <p14:tracePt t="58805" x="6746875" y="5322888"/>
          <p14:tracePt t="58829" x="6759575" y="5322888"/>
          <p14:tracePt t="58907" x="6783388" y="5322888"/>
          <p14:tracePt t="58915" x="6796088" y="5322888"/>
          <p14:tracePt t="58923" x="6808788" y="5322888"/>
          <p14:tracePt t="58947" x="6808788" y="5311775"/>
          <p14:tracePt t="58985" x="6821488" y="5311775"/>
          <p14:tracePt t="59071" x="6832600" y="5311775"/>
          <p14:tracePt t="59087" x="6845300" y="5299075"/>
          <p14:tracePt t="59119" x="6858000" y="5299075"/>
          <p14:tracePt t="59159" x="6869113" y="5299075"/>
          <p14:tracePt t="59174" x="6881813" y="5286375"/>
          <p14:tracePt t="59197" x="6894513" y="5286375"/>
          <p14:tracePt t="59213" x="6905625" y="5286375"/>
          <p14:tracePt t="59220" x="6918325" y="5286375"/>
          <p14:tracePt t="59237" x="6931025" y="5286375"/>
          <p14:tracePt t="59293" x="6942138" y="5286375"/>
          <p14:tracePt t="59315" x="6967538" y="5286375"/>
          <p14:tracePt t="59331" x="6978650" y="5286375"/>
          <p14:tracePt t="59347" x="6991350" y="5286375"/>
          <p14:tracePt t="59354" x="7004050" y="5286375"/>
          <p14:tracePt t="59365" x="7004050" y="5273675"/>
          <p14:tracePt t="59370" x="7015163" y="5273675"/>
          <p14:tracePt t="59387" x="7027863" y="5273675"/>
          <p14:tracePt t="59401" x="7040563" y="5273675"/>
          <p14:tracePt t="59411" x="7051675" y="5262563"/>
          <p14:tracePt t="59425" x="7064375" y="5262563"/>
          <p14:tracePt t="59432" x="7077075" y="5262563"/>
          <p14:tracePt t="59448" x="7088188" y="5262563"/>
          <p14:tracePt t="59457" x="7100888" y="5262563"/>
          <p14:tracePt t="59465" x="7113588" y="5249863"/>
          <p14:tracePt t="59481" x="7137400" y="5249863"/>
          <p14:tracePt t="59494" x="7150100" y="5249863"/>
          <p14:tracePt t="59511" x="7161213" y="5249863"/>
          <p14:tracePt t="59528" x="7173913" y="5249863"/>
          <p14:tracePt t="59535" x="7186613" y="5249863"/>
          <p14:tracePt t="59551" x="7197725" y="5249863"/>
          <p14:tracePt t="59567" x="7210425" y="5249863"/>
          <p14:tracePt t="59583" x="7223125" y="5249863"/>
          <p14:tracePt t="59591" x="7234238" y="5249863"/>
          <p14:tracePt t="59605" x="7246938" y="5249863"/>
          <p14:tracePt t="59621" x="7259638" y="5249863"/>
          <p14:tracePt t="59637" x="7270750" y="5249863"/>
          <p14:tracePt t="59644" x="7283450" y="5249863"/>
          <p14:tracePt t="59653" x="7296150" y="5249863"/>
          <p14:tracePt t="59661" x="7319963" y="5249863"/>
          <p14:tracePt t="59669" x="7332663" y="5249863"/>
          <p14:tracePt t="59679" x="7343775" y="5249863"/>
          <p14:tracePt t="59685" x="7369175" y="5262563"/>
          <p14:tracePt t="59699" x="7392988" y="5262563"/>
          <p14:tracePt t="59709" x="7405688" y="5262563"/>
          <p14:tracePt t="59717" x="7416800" y="5262563"/>
          <p14:tracePt t="59723" x="7429500" y="5262563"/>
          <p14:tracePt t="59739" x="7442200" y="5262563"/>
          <p14:tracePt t="59755" x="7453313" y="5262563"/>
          <p14:tracePt t="59771" x="7478713" y="5262563"/>
          <p14:tracePt t="59779" x="7489825" y="5262563"/>
          <p14:tracePt t="59787" x="7515225" y="5262563"/>
          <p14:tracePt t="59794" x="7526338" y="5262563"/>
          <p14:tracePt t="59803" x="7551738" y="5262563"/>
          <p14:tracePt t="59811" x="7564438" y="5262563"/>
          <p14:tracePt t="59817" x="7588250" y="5273675"/>
          <p14:tracePt t="59828" x="7600950" y="5273675"/>
          <p14:tracePt t="59833" x="7612063" y="5273675"/>
          <p14:tracePt t="59841" x="7624763" y="5273675"/>
          <p14:tracePt t="59849" x="7624763" y="5286375"/>
          <p14:tracePt t="59857" x="7637463" y="5286375"/>
          <p14:tracePt t="59873" x="7661275" y="5286375"/>
          <p14:tracePt t="59889" x="7685088" y="5286375"/>
          <p14:tracePt t="59897" x="7697788" y="5286375"/>
          <p14:tracePt t="59906" x="7721600" y="5286375"/>
          <p14:tracePt t="59912" x="7734300" y="5286375"/>
          <p14:tracePt t="59928" x="7747000" y="5286375"/>
          <p14:tracePt t="59935" x="7758113" y="5286375"/>
          <p14:tracePt t="59951" x="7770813" y="5286375"/>
          <p14:tracePt t="59960" x="7794625" y="5286375"/>
          <p14:tracePt t="59967" x="7807325" y="5286375"/>
          <p14:tracePt t="59977" x="7820025" y="5299075"/>
          <p14:tracePt t="59983" x="7831138" y="5299075"/>
          <p14:tracePt t="59991" x="7843838" y="5299075"/>
          <p14:tracePt t="59999" x="7856538" y="5299075"/>
          <p14:tracePt t="60015" x="7867650" y="5311775"/>
          <p14:tracePt t="60028" x="7880350" y="5311775"/>
          <p14:tracePt t="60037" x="7893050" y="5311775"/>
          <p14:tracePt t="60053" x="7904163" y="5311775"/>
          <p14:tracePt t="60070" x="7916863" y="5311775"/>
          <p14:tracePt t="60077" x="7940675" y="5311775"/>
          <p14:tracePt t="60085" x="7966075" y="5311775"/>
          <p14:tracePt t="60094" x="7977188" y="5311775"/>
          <p14:tracePt t="60101" x="7989888" y="5311775"/>
          <p14:tracePt t="60109" x="8002588" y="5311775"/>
          <p14:tracePt t="60117" x="8013700" y="5311775"/>
          <p14:tracePt t="60123" x="8026400" y="5311775"/>
          <p14:tracePt t="60131" x="8039100" y="5311775"/>
          <p14:tracePt t="60141" x="8050213" y="5311775"/>
          <p14:tracePt t="60156" x="8062913" y="5311775"/>
          <p14:tracePt t="60163" x="8075613" y="5311775"/>
          <p14:tracePt t="60171" x="8099425" y="5311775"/>
          <p14:tracePt t="60179" x="8123238" y="5311775"/>
          <p14:tracePt t="60187" x="8148638" y="5311775"/>
          <p14:tracePt t="60195" x="8172450" y="5311775"/>
          <p14:tracePt t="60203" x="8196263" y="5311775"/>
          <p14:tracePt t="60213" x="8221663" y="5311775"/>
          <p14:tracePt t="60218" x="8258175" y="5311775"/>
          <p14:tracePt t="60228" x="8307388" y="5311775"/>
          <p14:tracePt t="60235" x="8343900" y="5311775"/>
          <p14:tracePt t="60242" x="8367713" y="5311775"/>
          <p14:tracePt t="60249" x="8391525" y="5311775"/>
          <p14:tracePt t="60257" x="8416925" y="5311775"/>
          <p14:tracePt t="60265" x="8440738" y="5299075"/>
          <p14:tracePt t="60274" x="8453438" y="5299075"/>
          <p14:tracePt t="60281" x="8464550" y="5299075"/>
          <p14:tracePt t="60289" x="8477250" y="5299075"/>
          <p14:tracePt t="60494" x="8489950" y="5299075"/>
          <p14:tracePt t="60579" x="8501063" y="5286375"/>
          <p14:tracePt t="60587" x="8513763" y="5286375"/>
          <p14:tracePt t="60933" x="8501063" y="5286375"/>
          <p14:tracePt t="60940" x="8489950" y="5286375"/>
          <p14:tracePt t="60958" x="8477250" y="5286375"/>
          <p14:tracePt t="60965" x="8464550" y="5286375"/>
          <p14:tracePt t="60973" x="8453438" y="5299075"/>
          <p14:tracePt t="60996" x="8440738" y="5311775"/>
          <p14:tracePt t="61003" x="8428038" y="5311775"/>
          <p14:tracePt t="61011" x="8416925" y="5311775"/>
          <p14:tracePt t="61044" x="8404225" y="5311775"/>
          <p14:tracePt t="61060" x="8391525" y="5311775"/>
          <p14:tracePt t="61075" x="8380413" y="5311775"/>
          <p14:tracePt t="61083" x="8367713" y="5311775"/>
          <p14:tracePt t="61097" x="8355013" y="5311775"/>
          <p14:tracePt t="61106" x="8331200" y="5311775"/>
          <p14:tracePt t="61113" x="8307388" y="5311775"/>
          <p14:tracePt t="61128" x="8281988" y="5311775"/>
          <p14:tracePt t="61138" x="8281988" y="5322888"/>
          <p14:tracePt t="61144" x="8270875" y="5322888"/>
          <p14:tracePt t="61153" x="8258175" y="5322888"/>
          <p14:tracePt t="61162" x="8245475" y="5322888"/>
          <p14:tracePt t="61169" x="8232775" y="5322888"/>
          <p14:tracePt t="61178" x="8221663" y="5322888"/>
          <p14:tracePt t="61185" x="8208963" y="5322888"/>
          <p14:tracePt t="61195" x="8196263" y="5322888"/>
          <p14:tracePt t="61207" x="8185150" y="5322888"/>
          <p14:tracePt t="61215" x="8172450" y="5322888"/>
          <p14:tracePt t="61223" x="8159750" y="5322888"/>
          <p14:tracePt t="61231" x="8135938" y="5322888"/>
          <p14:tracePt t="61239" x="8123238" y="5322888"/>
          <p14:tracePt t="61247" x="8112125" y="5322888"/>
          <p14:tracePt t="61257" x="8086725" y="5322888"/>
          <p14:tracePt t="61263" x="8075613" y="5322888"/>
          <p14:tracePt t="61279" x="8062913" y="5322888"/>
          <p14:tracePt t="61287" x="8050213" y="5322888"/>
          <p14:tracePt t="61301" x="8039100" y="5322888"/>
          <p14:tracePt t="61317" x="8026400" y="5322888"/>
          <p14:tracePt t="61341" x="8013700" y="5322888"/>
          <p14:tracePt t="61349" x="8002588" y="5322888"/>
          <p14:tracePt t="61357" x="7989888" y="5322888"/>
          <p14:tracePt t="61365" x="7977188" y="5322888"/>
          <p14:tracePt t="61372" x="7953375" y="5322888"/>
          <p14:tracePt t="61381" x="7940675" y="5335588"/>
          <p14:tracePt t="61389" x="7904163" y="5335588"/>
          <p14:tracePt t="61397" x="7893050" y="5335588"/>
          <p14:tracePt t="61406" x="7867650" y="5335588"/>
          <p14:tracePt t="61413" x="7856538" y="5335588"/>
          <p14:tracePt t="61428" x="7843838" y="5335588"/>
          <p14:tracePt t="61444" x="7831138" y="5335588"/>
          <p14:tracePt t="61460" x="7820025" y="5335588"/>
          <p14:tracePt t="61467" x="7807325" y="5335588"/>
          <p14:tracePt t="61475" x="7794625" y="5335588"/>
          <p14:tracePt t="61491" x="7770813" y="5335588"/>
          <p14:tracePt t="61507" x="7758113" y="5335588"/>
          <p14:tracePt t="61521" x="7747000" y="5335588"/>
          <p14:tracePt t="61537" x="7734300" y="5335588"/>
          <p14:tracePt t="61545" x="7721600" y="5335588"/>
          <p14:tracePt t="61561" x="7710488" y="5335588"/>
          <p14:tracePt t="61569" x="7697788" y="5335588"/>
          <p14:tracePt t="61586" x="7685088" y="5335588"/>
          <p14:tracePt t="61594" x="7673975" y="5335588"/>
          <p14:tracePt t="61601" x="7661275" y="5335588"/>
          <p14:tracePt t="61617" x="7648575" y="5335588"/>
          <p14:tracePt t="61631" x="7637463" y="5335588"/>
          <p14:tracePt t="61640" x="7624763" y="5335588"/>
          <p14:tracePt t="61647" x="7612063" y="5335588"/>
          <p14:tracePt t="61663" x="7588250" y="5322888"/>
          <p14:tracePt t="61678" x="7575550" y="5322888"/>
          <p14:tracePt t="61705" x="7564438" y="5322888"/>
          <p14:tracePt t="61725" x="7551738" y="5322888"/>
          <p14:tracePt t="61734" x="7539038" y="5322888"/>
          <p14:tracePt t="61749" x="7526338" y="5322888"/>
          <p14:tracePt t="61766" x="7502525" y="5322888"/>
          <p14:tracePt t="61773" x="7502525" y="5311775"/>
          <p14:tracePt t="61781" x="7489825" y="5311775"/>
          <p14:tracePt t="61797" x="7478713" y="5311775"/>
          <p14:tracePt t="61813" x="7466013" y="5311775"/>
          <p14:tracePt t="61822" x="7453313" y="5299075"/>
          <p14:tracePt t="61837" x="7442200" y="5286375"/>
          <p14:tracePt t="61853" x="7429500" y="5286375"/>
          <p14:tracePt t="61867" x="7416800" y="5286375"/>
          <p14:tracePt t="61875" x="7405688" y="5286375"/>
          <p14:tracePt t="61891" x="7392988" y="5286375"/>
          <p14:tracePt t="61899" x="7392988" y="5273675"/>
          <p14:tracePt t="61907" x="7380288" y="5273675"/>
          <p14:tracePt t="61923" x="7369175" y="5273675"/>
          <p14:tracePt t="61937" x="7356475" y="5273675"/>
          <p14:tracePt t="61947" x="7343775" y="5262563"/>
          <p14:tracePt t="61962" x="7332663" y="5262563"/>
          <p14:tracePt t="61978" x="7319963" y="5262563"/>
          <p14:tracePt t="61996" x="7307263" y="5262563"/>
          <p14:tracePt t="62003" x="7296150" y="5262563"/>
          <p14:tracePt t="62017" x="7283450" y="5262563"/>
          <p14:tracePt t="62034" x="7270750" y="5262563"/>
          <p14:tracePt t="62049" x="7259638" y="5262563"/>
          <p14:tracePt t="62055" x="7246938" y="5262563"/>
          <p14:tracePt t="62078" x="7234238" y="5262563"/>
          <p14:tracePt t="62096" x="7223125" y="5262563"/>
          <p14:tracePt t="62103" x="7223125" y="5273675"/>
          <p14:tracePt t="62113" x="7210425" y="5273675"/>
          <p14:tracePt t="62119" x="7197725" y="5273675"/>
          <p14:tracePt t="62127" x="7186613" y="5273675"/>
          <p14:tracePt t="62149" x="7173913" y="5273675"/>
          <p14:tracePt t="62165" x="7173913" y="5286375"/>
          <p14:tracePt t="62173" x="7161213" y="5286375"/>
          <p14:tracePt t="62184" x="7150100" y="5286375"/>
          <p14:tracePt t="62190" x="7137400" y="5299075"/>
          <p14:tracePt t="62205" x="7113588" y="5299075"/>
          <p14:tracePt t="62221" x="7100888" y="5311775"/>
          <p14:tracePt t="62228" x="7088188" y="5311775"/>
          <p14:tracePt t="62237" x="7077075" y="5311775"/>
          <p14:tracePt t="62245" x="7064375" y="5322888"/>
          <p14:tracePt t="62262" x="7040563" y="5335588"/>
          <p14:tracePt t="62270" x="7015163" y="5335588"/>
          <p14:tracePt t="62283" x="6991350" y="5335588"/>
          <p14:tracePt t="62292" x="6978650" y="5348288"/>
          <p14:tracePt t="62300" x="6967538" y="5348288"/>
          <p14:tracePt t="62315" x="6954838" y="5348288"/>
          <p14:tracePt t="62323" x="6931025" y="5348288"/>
          <p14:tracePt t="62332" x="6894513" y="5348288"/>
          <p14:tracePt t="62339" x="6869113" y="5348288"/>
          <p14:tracePt t="62347" x="6858000" y="5348288"/>
          <p14:tracePt t="62355" x="6845300" y="5348288"/>
          <p14:tracePt t="62363" x="6832600" y="5348288"/>
          <p14:tracePt t="62369" x="6821488" y="5348288"/>
          <p14:tracePt t="62385" x="6808788" y="5348288"/>
          <p14:tracePt t="62401" x="6796088" y="5348288"/>
          <p14:tracePt t="62410" x="6783388" y="5348288"/>
          <p14:tracePt t="62417" x="6772275" y="5348288"/>
          <p14:tracePt t="62433" x="6759575" y="5348288"/>
          <p14:tracePt t="62441" x="6759575" y="5335588"/>
          <p14:tracePt t="62457" x="6746875" y="5335588"/>
          <p14:tracePt t="62519" x="6735763" y="5335588"/>
          <p14:tracePt t="62527" x="6723063" y="5335588"/>
          <p14:tracePt t="62543" x="6710363" y="5322888"/>
          <p14:tracePt t="62559" x="6686550" y="5311775"/>
          <p14:tracePt t="62575" x="6673850" y="5311775"/>
          <p14:tracePt t="62583" x="6673850" y="5299075"/>
          <p14:tracePt t="62589" x="6662738" y="5299075"/>
          <p14:tracePt t="62605" x="6650038" y="5299075"/>
          <p14:tracePt t="62612" x="6650038" y="5286375"/>
          <p14:tracePt t="62621" x="6637338" y="5286375"/>
          <p14:tracePt t="62628" x="6626225" y="5286375"/>
          <p14:tracePt t="62645" x="6613525" y="5286375"/>
          <p14:tracePt t="62663" x="6600825" y="5286375"/>
          <p14:tracePt t="62669" x="6600825" y="5273675"/>
          <p14:tracePt t="62678" x="6589713" y="5273675"/>
          <p14:tracePt t="62683" x="6577013" y="5273675"/>
          <p14:tracePt t="62699" x="6564313" y="5273675"/>
          <p14:tracePt t="62780" x="6553200" y="5273675"/>
          <p14:tracePt t="63163" x="6553200" y="5286375"/>
          <p14:tracePt t="63172" x="6540500" y="5286375"/>
          <p14:tracePt t="63187" x="6527800" y="5286375"/>
          <p14:tracePt t="64664" x="0" y="0"/>
        </p14:tracePtLst>
        <p14:tracePtLst>
          <p14:tracePt t="67708" x="6040438" y="5226050"/>
          <p14:tracePt t="67711" x="6040438" y="5237163"/>
          <p14:tracePt t="67727" x="6053138" y="5237163"/>
          <p14:tracePt t="68245" x="6040438" y="5237163"/>
          <p14:tracePt t="68253" x="6016625" y="5237163"/>
          <p14:tracePt t="68261" x="6003925" y="5237163"/>
          <p14:tracePt t="68285" x="5992813" y="5237163"/>
          <p14:tracePt t="68425" x="6003925" y="5237163"/>
          <p14:tracePt t="68441" x="6016625" y="5237163"/>
          <p14:tracePt t="68457" x="6029325" y="5237163"/>
          <p14:tracePt t="68465" x="6040438" y="5237163"/>
          <p14:tracePt t="68520" x="0" y="0"/>
        </p14:tracePtLst>
        <p14:tracePtLst>
          <p14:tracePt t="69068" x="4957763" y="5226050"/>
          <p14:tracePt t="69085" x="4945063" y="5226050"/>
          <p14:tracePt t="69157" x="4921250" y="5226050"/>
          <p14:tracePt t="69162" x="4895850" y="5226050"/>
          <p14:tracePt t="69171" x="4884738" y="5226050"/>
          <p14:tracePt t="69178" x="4872038" y="5226050"/>
          <p14:tracePt t="69187" x="4848225" y="5226050"/>
          <p14:tracePt t="69195" x="4822825" y="5226050"/>
          <p14:tracePt t="69212" x="4811713" y="5226050"/>
          <p14:tracePt t="69227" x="4799013" y="5226050"/>
          <p14:tracePt t="69235" x="4786313" y="5226050"/>
          <p14:tracePt t="69243" x="4775200" y="5226050"/>
          <p14:tracePt t="69249" x="4762500" y="5226050"/>
          <p14:tracePt t="69261" x="4749800" y="5226050"/>
          <p14:tracePt t="69264" x="4725988" y="5226050"/>
          <p14:tracePt t="69275" x="4702175" y="5226050"/>
          <p14:tracePt t="69281" x="4689475" y="5226050"/>
          <p14:tracePt t="69289" x="4676775" y="5226050"/>
          <p14:tracePt t="69297" x="4665663" y="5226050"/>
          <p14:tracePt t="69305" x="4652963" y="5226050"/>
          <p14:tracePt t="69312" x="4640263" y="5226050"/>
          <p14:tracePt t="69329" x="4627563" y="5226050"/>
          <p14:tracePt t="69346" x="4616450" y="5226050"/>
          <p14:tracePt t="69362" x="4603750" y="5226050"/>
          <p14:tracePt t="69367" x="4591050" y="5226050"/>
          <p14:tracePt t="69383" x="4579938" y="5226050"/>
          <p14:tracePt t="69407" x="4567238" y="5226050"/>
          <p14:tracePt t="69415" x="4567238" y="5237163"/>
          <p14:tracePt t="69635" x="4579938" y="5249863"/>
          <p14:tracePt t="69644" x="4591050" y="5249863"/>
          <p14:tracePt t="69651" x="4627563" y="5249863"/>
          <p14:tracePt t="69660" x="4652963" y="5249863"/>
          <p14:tracePt t="69667" x="4689475" y="5262563"/>
          <p14:tracePt t="69674" x="4713288" y="5262563"/>
          <p14:tracePt t="69683" x="4738688" y="5262563"/>
          <p14:tracePt t="69689" x="4749800" y="5262563"/>
          <p14:tracePt t="69697" x="4762500" y="5262563"/>
          <p14:tracePt t="69712" x="4775200" y="5262563"/>
          <p14:tracePt t="69880" x="4786313" y="5262563"/>
          <p14:tracePt t="69885" x="4799013" y="5262563"/>
          <p14:tracePt t="69901" x="4811713" y="5262563"/>
          <p14:tracePt t="69910" x="4822825" y="5262563"/>
          <p14:tracePt t="70100" x="0" y="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7ED03-A964-C7D5-23E9-4A2DD457F762}"/>
              </a:ext>
            </a:extLst>
          </p:cNvPr>
          <p:cNvSpPr>
            <a:spLocks noGrp="1"/>
          </p:cNvSpPr>
          <p:nvPr>
            <p:ph type="title"/>
          </p:nvPr>
        </p:nvSpPr>
        <p:spPr/>
        <p:txBody>
          <a:bodyPr/>
          <a:lstStyle/>
          <a:p>
            <a:r>
              <a:rPr lang="en-US" dirty="0"/>
              <a:t>Q-Learning Process</a:t>
            </a:r>
          </a:p>
        </p:txBody>
      </p:sp>
      <p:sp>
        <p:nvSpPr>
          <p:cNvPr id="3" name="Content Placeholder 2">
            <a:extLst>
              <a:ext uri="{FF2B5EF4-FFF2-40B4-BE49-F238E27FC236}">
                <a16:creationId xmlns:a16="http://schemas.microsoft.com/office/drawing/2014/main" id="{70748DEC-23EE-49F2-D76F-53D80B2125AE}"/>
              </a:ext>
            </a:extLst>
          </p:cNvPr>
          <p:cNvSpPr>
            <a:spLocks noGrp="1"/>
          </p:cNvSpPr>
          <p:nvPr>
            <p:ph idx="1"/>
          </p:nvPr>
        </p:nvSpPr>
        <p:spPr/>
        <p:txBody>
          <a:bodyPr/>
          <a:lstStyle/>
          <a:p>
            <a:r>
              <a:rPr lang="en-US" dirty="0"/>
              <a:t>1. Initialize Q-table</a:t>
            </a:r>
          </a:p>
          <a:p>
            <a:r>
              <a:rPr lang="en-US" dirty="0"/>
              <a:t>2. Read current state</a:t>
            </a:r>
          </a:p>
          <a:p>
            <a:r>
              <a:rPr lang="en-US" dirty="0"/>
              <a:t>3. Choose action based on policy</a:t>
            </a:r>
          </a:p>
          <a:p>
            <a:r>
              <a:rPr lang="en-US" dirty="0"/>
              <a:t>4. Perform action</a:t>
            </a:r>
          </a:p>
          <a:p>
            <a:r>
              <a:rPr lang="en-US" dirty="0"/>
              <a:t>5. Observe reward and new state</a:t>
            </a:r>
          </a:p>
          <a:p>
            <a:r>
              <a:rPr lang="en-US" dirty="0"/>
              <a:t>6. Update Q-table with new Q-value</a:t>
            </a:r>
          </a:p>
          <a:p>
            <a:r>
              <a:rPr lang="en-US" dirty="0"/>
              <a:t>7. Update the state and repeat 2-7</a:t>
            </a:r>
          </a:p>
        </p:txBody>
      </p:sp>
      <p:pic>
        <p:nvPicPr>
          <p:cNvPr id="8" name="Audio 7">
            <a:hlinkClick r:id="" action="ppaction://media"/>
            <a:extLst>
              <a:ext uri="{FF2B5EF4-FFF2-40B4-BE49-F238E27FC236}">
                <a16:creationId xmlns:a16="http://schemas.microsoft.com/office/drawing/2014/main" id="{F5AA7F0D-4C01-8998-786B-80885EFFE9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85231793"/>
      </p:ext>
    </p:extLst>
  </p:cSld>
  <p:clrMapOvr>
    <a:masterClrMapping/>
  </p:clrMapOvr>
  <mc:AlternateContent xmlns:mc="http://schemas.openxmlformats.org/markup-compatibility/2006">
    <mc:Choice xmlns:p14="http://schemas.microsoft.com/office/powerpoint/2010/main" Requires="p14">
      <p:transition spd="slow" p14:dur="2000" advTm="11387"/>
    </mc:Choice>
    <mc:Fallback>
      <p:transition spd="slow" advTm="113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0A0FD56D-1B10-3F61-2A1D-A865992E9893}"/>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1524000" y="0"/>
            <a:ext cx="9144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1" name="Audio 10">
            <a:hlinkClick r:id="" action="ppaction://media"/>
            <a:extLst>
              <a:ext uri="{FF2B5EF4-FFF2-40B4-BE49-F238E27FC236}">
                <a16:creationId xmlns:a16="http://schemas.microsoft.com/office/drawing/2014/main" id="{AC3D40D4-483B-B5B6-9B32-F61A6A4A02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49784164"/>
      </p:ext>
    </p:extLst>
  </p:cSld>
  <p:clrMapOvr>
    <a:masterClrMapping/>
  </p:clrMapOvr>
  <mc:AlternateContent xmlns:mc="http://schemas.openxmlformats.org/markup-compatibility/2006">
    <mc:Choice xmlns:p14="http://schemas.microsoft.com/office/powerpoint/2010/main" Requires="p14">
      <p:transition spd="slow" p14:dur="2000" advTm="48728"/>
    </mc:Choice>
    <mc:Fallback>
      <p:transition spd="slow" advTm="487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7422" x="3921125" y="2997200"/>
          <p14:tracePt t="7684" x="3921125" y="3008313"/>
          <p14:tracePt t="7699" x="3921125" y="3021013"/>
          <p14:tracePt t="7707" x="3921125" y="3033713"/>
          <p14:tracePt t="7724" x="3921125" y="3044825"/>
          <p14:tracePt t="7740" x="3921125" y="3057525"/>
          <p14:tracePt t="7757" x="3921125" y="3070225"/>
          <p14:tracePt t="7762" x="3933825" y="3070225"/>
          <p14:tracePt t="8021" x="3933825" y="3081338"/>
          <p14:tracePt t="8038" x="3946525" y="3081338"/>
          <p14:tracePt t="8046" x="3983038" y="3094038"/>
          <p14:tracePt t="8054" x="4006850" y="3094038"/>
          <p14:tracePt t="8062" x="4032250" y="3106738"/>
          <p14:tracePt t="8070" x="4056063" y="3117850"/>
          <p14:tracePt t="8079" x="4079875" y="3130550"/>
          <p14:tracePt t="8086" x="4092575" y="3130550"/>
          <p14:tracePt t="8092" x="4105275" y="3130550"/>
          <p14:tracePt t="8100" x="4116388" y="3143250"/>
          <p14:tracePt t="8107" x="4129088" y="3154363"/>
          <p14:tracePt t="8116" x="4152900" y="3154363"/>
          <p14:tracePt t="8123" x="4178300" y="3154363"/>
          <p14:tracePt t="8134" x="4202113" y="3167063"/>
          <p14:tracePt t="8141" x="4225925" y="3179763"/>
          <p14:tracePt t="8147" x="4251325" y="3179763"/>
          <p14:tracePt t="8156" x="4275138" y="3179763"/>
          <p14:tracePt t="8164" x="4324350" y="3190875"/>
          <p14:tracePt t="8172" x="4360863" y="3190875"/>
          <p14:tracePt t="8180" x="4384675" y="3190875"/>
          <p14:tracePt t="8188" x="4457700" y="3190875"/>
          <p14:tracePt t="8196" x="4518025" y="3190875"/>
          <p14:tracePt t="8204" x="4603750" y="3179763"/>
          <p14:tracePt t="8209" x="4689475" y="3167063"/>
          <p14:tracePt t="8218" x="4749800" y="3154363"/>
          <p14:tracePt t="8225" x="4811713" y="3154363"/>
          <p14:tracePt t="8234" x="4848225" y="3154363"/>
          <p14:tracePt t="8242" x="4884738" y="3154363"/>
          <p14:tracePt t="8252" x="4908550" y="3143250"/>
          <p14:tracePt t="8257" x="4945063" y="3143250"/>
          <p14:tracePt t="8266" x="4994275" y="3143250"/>
          <p14:tracePt t="8274" x="5030788" y="3143250"/>
          <p14:tracePt t="8283" x="5067300" y="3143250"/>
          <p14:tracePt t="8289" x="5103813" y="3143250"/>
          <p14:tracePt t="8298" x="5140325" y="3130550"/>
          <p14:tracePt t="8304" x="5164138" y="3130550"/>
          <p14:tracePt t="8312" x="5187950" y="3117850"/>
          <p14:tracePt t="8320" x="5213350" y="3117850"/>
          <p14:tracePt t="8328" x="5249863" y="3106738"/>
          <p14:tracePt t="8335" x="5273675" y="3094038"/>
          <p14:tracePt t="8344" x="5310188" y="3094038"/>
          <p14:tracePt t="8352" x="5346700" y="3081338"/>
          <p14:tracePt t="8360" x="5370513" y="3070225"/>
          <p14:tracePt t="8368" x="5395913" y="3057525"/>
          <p14:tracePt t="8375" x="5432425" y="3057525"/>
          <p14:tracePt t="8384" x="5445125" y="3044825"/>
          <p14:tracePt t="8390" x="5456238" y="3033713"/>
          <p14:tracePt t="8401" x="5468938" y="3033713"/>
          <p14:tracePt t="8510" x="5481638" y="3033713"/>
          <p14:tracePt t="8519" x="5492750" y="3044825"/>
          <p14:tracePt t="8532" x="5492750" y="3057525"/>
          <p14:tracePt t="8540" x="5505450" y="3070225"/>
          <p14:tracePt t="8549" x="5529263" y="3081338"/>
          <p14:tracePt t="8556" x="5554663" y="3094038"/>
          <p14:tracePt t="8564" x="5591175" y="3106738"/>
          <p14:tracePt t="8573" x="5614988" y="3117850"/>
          <p14:tracePt t="8581" x="5651500" y="3130550"/>
          <p14:tracePt t="8588" x="5675313" y="3143250"/>
          <p14:tracePt t="8595" x="5700713" y="3143250"/>
          <p14:tracePt t="8604" x="5724525" y="3154363"/>
          <p14:tracePt t="8612" x="5761038" y="3154363"/>
          <p14:tracePt t="8617" x="5797550" y="3167063"/>
          <p14:tracePt t="8628" x="5834063" y="3167063"/>
          <p14:tracePt t="8635" x="5894388" y="3167063"/>
          <p14:tracePt t="8641" x="5943600" y="3167063"/>
          <p14:tracePt t="8650" x="6003925" y="3167063"/>
          <p14:tracePt t="8657" x="6065838" y="3167063"/>
          <p14:tracePt t="8668" x="6162675" y="3154363"/>
          <p14:tracePt t="8674" x="6261100" y="3154363"/>
          <p14:tracePt t="8682" x="6381750" y="3154363"/>
          <p14:tracePt t="8690" x="6527800" y="3154363"/>
          <p14:tracePt t="8698" x="6673850" y="3154363"/>
          <p14:tracePt t="8706" x="6796088" y="3167063"/>
          <p14:tracePt t="8714" x="6918325" y="3167063"/>
          <p14:tracePt t="8723" x="7004050" y="3179763"/>
          <p14:tracePt t="8729" x="7051675" y="3190875"/>
          <p14:tracePt t="8736" x="7088188" y="3190875"/>
          <p14:tracePt t="8744" x="7100888" y="3203575"/>
          <p14:tracePt t="8752" x="7113588" y="3203575"/>
          <p14:tracePt t="8818" x="7137400" y="3190875"/>
          <p14:tracePt t="8823" x="7150100" y="3179763"/>
          <p14:tracePt t="8832" x="7161213" y="3167063"/>
          <p14:tracePt t="8841" x="7173913" y="3167063"/>
          <p14:tracePt t="8848" x="7186613" y="3154363"/>
          <p14:tracePt t="9020" x="7173913" y="3154363"/>
          <p14:tracePt t="9036" x="7161213" y="3154363"/>
          <p14:tracePt t="9053" x="7137400" y="3154363"/>
          <p14:tracePt t="9059" x="7113588" y="3154363"/>
          <p14:tracePt t="9066" x="7077075" y="3154363"/>
          <p14:tracePt t="9074" x="7040563" y="3154363"/>
          <p14:tracePt t="9082" x="7004050" y="3154363"/>
          <p14:tracePt t="9090" x="6967538" y="3154363"/>
          <p14:tracePt t="9098" x="6931025" y="3154363"/>
          <p14:tracePt t="9106" x="6905625" y="3154363"/>
          <p14:tracePt t="9115" x="6881813" y="3167063"/>
          <p14:tracePt t="9121" x="6858000" y="3167063"/>
          <p14:tracePt t="9130" x="6832600" y="3167063"/>
          <p14:tracePt t="9138" x="6796088" y="3167063"/>
          <p14:tracePt t="9146" x="6759575" y="3167063"/>
          <p14:tracePt t="9154" x="6723063" y="3167063"/>
          <p14:tracePt t="9160" x="6662738" y="3167063"/>
          <p14:tracePt t="9168" x="6589713" y="3167063"/>
          <p14:tracePt t="9175" x="6527800" y="3167063"/>
          <p14:tracePt t="9184" x="6467475" y="3167063"/>
          <p14:tracePt t="9191" x="6394450" y="3179763"/>
          <p14:tracePt t="9200" x="6308725" y="3179763"/>
          <p14:tracePt t="9207" x="6224588" y="3190875"/>
          <p14:tracePt t="9216" x="6151563" y="3190875"/>
          <p14:tracePt t="9223" x="6065838" y="3203575"/>
          <p14:tracePt t="9234" x="5980113" y="3203575"/>
          <p14:tracePt t="9240" x="5919788" y="3203575"/>
          <p14:tracePt t="9248" x="5857875" y="3216275"/>
          <p14:tracePt t="9256" x="5821363" y="3216275"/>
          <p14:tracePt t="9265" x="5784850" y="3227388"/>
          <p14:tracePt t="9273" x="5761038" y="3227388"/>
          <p14:tracePt t="9278" x="5737225" y="3227388"/>
          <p14:tracePt t="9286" x="5711825" y="3227388"/>
          <p14:tracePt t="9293" x="5675313" y="3227388"/>
          <p14:tracePt t="9302" x="5651500" y="3227388"/>
          <p14:tracePt t="9309" x="5614988" y="3227388"/>
          <p14:tracePt t="9318" x="5591175" y="3227388"/>
          <p14:tracePt t="9325" x="5565775" y="3227388"/>
          <p14:tracePt t="9334" x="5529263" y="3227388"/>
          <p14:tracePt t="9341" x="5505450" y="3216275"/>
          <p14:tracePt t="9350" x="5481638" y="3216275"/>
          <p14:tracePt t="9358" x="5445125" y="3203575"/>
          <p14:tracePt t="9366" x="5445125" y="3190875"/>
          <p14:tracePt t="9373" x="5432425" y="3190875"/>
          <p14:tracePt t="9396" x="5419725" y="3179763"/>
          <p14:tracePt t="9413" x="5408613" y="3179763"/>
          <p14:tracePt t="9420" x="5395913" y="3167063"/>
          <p14:tracePt t="9428" x="5395913" y="3154363"/>
          <p14:tracePt t="9436" x="5383213" y="3154363"/>
          <p14:tracePt t="9616" x="5408613" y="3154363"/>
          <p14:tracePt t="9623" x="5432425" y="3154363"/>
          <p14:tracePt t="9634" x="5468938" y="3154363"/>
          <p14:tracePt t="9640" x="5505450" y="3167063"/>
          <p14:tracePt t="9648" x="5554663" y="3179763"/>
          <p14:tracePt t="9657" x="5614988" y="3203575"/>
          <p14:tracePt t="9664" x="5688013" y="3216275"/>
          <p14:tracePt t="9672" x="5761038" y="3227388"/>
          <p14:tracePt t="9681" x="5870575" y="3227388"/>
          <p14:tracePt t="9687" x="5943600" y="3227388"/>
          <p14:tracePt t="9694" x="6040438" y="3240088"/>
          <p14:tracePt t="9702" x="6126163" y="3252788"/>
          <p14:tracePt t="9711" x="6224588" y="3252788"/>
          <p14:tracePt t="9717" x="6308725" y="3252788"/>
          <p14:tracePt t="9725" x="6394450" y="3252788"/>
          <p14:tracePt t="9734" x="6454775" y="3252788"/>
          <p14:tracePt t="9743" x="6527800" y="3252788"/>
          <p14:tracePt t="9750" x="6589713" y="3252788"/>
          <p14:tracePt t="9758" x="6650038" y="3252788"/>
          <p14:tracePt t="9766" x="6723063" y="3252788"/>
          <p14:tracePt t="9775" x="6783388" y="3252788"/>
          <p14:tracePt t="9782" x="6845300" y="3240088"/>
          <p14:tracePt t="9790" x="6881813" y="3240088"/>
          <p14:tracePt t="9798" x="6905625" y="3240088"/>
          <p14:tracePt t="9806" x="6931025" y="3227388"/>
          <p14:tracePt t="9814" x="6942138" y="3227388"/>
          <p14:tracePt t="9820" x="6978650" y="3216275"/>
          <p14:tracePt t="9836" x="6991350" y="3216275"/>
          <p14:tracePt t="9852" x="6991350" y="3203575"/>
          <p14:tracePt t="9859" x="7004050" y="3203575"/>
          <p14:tracePt t="9875" x="7015163" y="3203575"/>
          <p14:tracePt t="9891" x="7027863" y="3203575"/>
          <p14:tracePt t="10285" x="0" y="0"/>
        </p14:tracePtLst>
        <p14:tracePtLst>
          <p14:tracePt t="13838" x="8002588" y="2814638"/>
          <p14:tracePt t="13927" x="7977188" y="2814638"/>
          <p14:tracePt t="13935" x="7953375" y="2801938"/>
          <p14:tracePt t="13952" x="7929563" y="2789238"/>
          <p14:tracePt t="13960" x="7916863" y="2789238"/>
          <p14:tracePt t="13967" x="7904163" y="2789238"/>
          <p14:tracePt t="13975" x="7880350" y="2776538"/>
          <p14:tracePt t="13984" x="7880350" y="2765425"/>
          <p14:tracePt t="13990" x="7867650" y="2765425"/>
          <p14:tracePt t="13997" x="7856538" y="2752725"/>
          <p14:tracePt t="14014" x="7843838" y="2752725"/>
          <p14:tracePt t="14156" x="7856538" y="2752725"/>
          <p14:tracePt t="14164" x="7880350" y="2752725"/>
          <p14:tracePt t="14174" x="7904163" y="2776538"/>
          <p14:tracePt t="14180" x="7929563" y="2789238"/>
          <p14:tracePt t="14188" x="7953375" y="2801938"/>
          <p14:tracePt t="14196" x="7977188" y="2814638"/>
          <p14:tracePt t="14202" x="8002588" y="2825750"/>
          <p14:tracePt t="14210" x="8026400" y="2851150"/>
          <p14:tracePt t="14218" x="8062913" y="2874963"/>
          <p14:tracePt t="14225" x="8086725" y="2898775"/>
          <p14:tracePt t="14235" x="8099425" y="2911475"/>
          <p14:tracePt t="14241" x="8099425" y="2924175"/>
          <p14:tracePt t="14250" x="8112125" y="2924175"/>
          <p14:tracePt t="14259" x="8112125" y="2935288"/>
          <p14:tracePt t="14265" x="8123238" y="2935288"/>
          <p14:tracePt t="14274" x="8135938" y="2947988"/>
          <p14:tracePt t="14354" x="8148638" y="2960688"/>
          <p14:tracePt t="14376" x="8148638" y="2971800"/>
          <p14:tracePt t="14738" x="8148638" y="2960688"/>
          <p14:tracePt t="14752" x="8148638" y="2947988"/>
          <p14:tracePt t="14760" x="8135938" y="2935288"/>
          <p14:tracePt t="14775" x="8123238" y="2924175"/>
          <p14:tracePt t="14784" x="8123238" y="2911475"/>
          <p14:tracePt t="14807" x="8112125" y="2911475"/>
          <p14:tracePt t="14934" x="8112125" y="2898775"/>
          <p14:tracePt t="14950" x="8123238" y="2898775"/>
          <p14:tracePt t="14956" x="8123238" y="2887663"/>
          <p14:tracePt t="14964" x="8135938" y="2887663"/>
          <p14:tracePt t="14972" x="8148638" y="2887663"/>
          <p14:tracePt t="14980" x="8148638" y="2874963"/>
          <p14:tracePt t="14988" x="8159750" y="2862263"/>
          <p14:tracePt t="14996" x="8185150" y="2862263"/>
          <p14:tracePt t="15004" x="8196263" y="2862263"/>
          <p14:tracePt t="15012" x="8208963" y="2851150"/>
          <p14:tracePt t="15020" x="8232775" y="2838450"/>
          <p14:tracePt t="15037" x="8258175" y="2838450"/>
          <p14:tracePt t="15043" x="8281988" y="2838450"/>
          <p14:tracePt t="15052" x="8318500" y="2838450"/>
          <p14:tracePt t="15059" x="8355013" y="2838450"/>
          <p14:tracePt t="15069" x="8391525" y="2838450"/>
          <p14:tracePt t="15074" x="8428038" y="2838450"/>
          <p14:tracePt t="15082" x="8464550" y="2838450"/>
          <p14:tracePt t="15090" x="8489950" y="2838450"/>
          <p14:tracePt t="15098" x="8526463" y="2838450"/>
          <p14:tracePt t="15105" x="8562975" y="2851150"/>
          <p14:tracePt t="15114" x="8599488" y="2862263"/>
          <p14:tracePt t="15123" x="8636000" y="2862263"/>
          <p14:tracePt t="15126" x="0" y="0"/>
        </p14:tracePtLst>
        <p14:tracePtLst>
          <p14:tracePt t="15284" x="8855075" y="2887663"/>
          <p14:tracePt t="15603" x="8866188" y="2887663"/>
          <p14:tracePt t="15608" x="8878888" y="2887663"/>
          <p14:tracePt t="15624" x="8891588" y="2874963"/>
          <p14:tracePt t="15640" x="8902700" y="2862263"/>
          <p14:tracePt t="15790" x="8915400" y="2862263"/>
          <p14:tracePt t="15806" x="8928100" y="2851150"/>
          <p14:tracePt t="15822" x="8939213" y="2851150"/>
          <p14:tracePt t="15830" x="8939213" y="2838450"/>
          <p14:tracePt t="15836" x="8951913" y="2838450"/>
          <p14:tracePt t="15844" x="8951913" y="2825750"/>
          <p14:tracePt t="15852" x="8964613" y="2825750"/>
          <p14:tracePt t="15860" x="8977313" y="2814638"/>
          <p14:tracePt t="15868" x="8977313" y="2801938"/>
          <p14:tracePt t="15875" x="8988425" y="2801938"/>
          <p14:tracePt t="15884" x="9001125" y="2789238"/>
          <p14:tracePt t="15892" x="9013825" y="2789238"/>
          <p14:tracePt t="15899" x="9013825" y="2776538"/>
          <p14:tracePt t="15908" x="9024938" y="2765425"/>
          <p14:tracePt t="15916" x="9037638" y="2765425"/>
          <p14:tracePt t="15922" x="9037638" y="2752725"/>
          <p14:tracePt t="15932" x="9050338" y="2752725"/>
          <p14:tracePt t="15937" x="9061450" y="2740025"/>
          <p14:tracePt t="15954" x="9074150" y="2728913"/>
          <p14:tracePt t="15975" x="9074150" y="2716213"/>
          <p14:tracePt t="16111" x="9074150" y="2728913"/>
          <p14:tracePt t="16120" x="9074150" y="2740025"/>
          <p14:tracePt t="16127" x="9061450" y="2765425"/>
          <p14:tracePt t="16136" x="9037638" y="2776538"/>
          <p14:tracePt t="16142" x="9037638" y="2789238"/>
          <p14:tracePt t="16150" x="9024938" y="2801938"/>
          <p14:tracePt t="16159" x="9013825" y="2814638"/>
          <p14:tracePt t="16166" x="9001125" y="2814638"/>
          <p14:tracePt t="16175" x="9001125" y="2825750"/>
          <p14:tracePt t="16182" x="8988425" y="2838450"/>
          <p14:tracePt t="16190" x="8977313" y="2851150"/>
          <p14:tracePt t="16199" x="8964613" y="2862263"/>
          <p14:tracePt t="16206" x="8964613" y="2874963"/>
          <p14:tracePt t="16214" x="8951913" y="2874963"/>
          <p14:tracePt t="16222" x="8951913" y="2887663"/>
          <p14:tracePt t="16230" x="8939213" y="2887663"/>
          <p14:tracePt t="16238" x="8928100" y="2898775"/>
          <p14:tracePt t="16254" x="8928100" y="2911475"/>
          <p14:tracePt t="16386" x="0" y="0"/>
        </p14:tracePtLst>
        <p14:tracePtLst>
          <p14:tracePt t="19843" x="6454775" y="3727450"/>
          <p14:tracePt t="19847" x="6443663" y="3714750"/>
          <p14:tracePt t="19857" x="6430963" y="3690938"/>
          <p14:tracePt t="19866" x="6407150" y="3654425"/>
          <p14:tracePt t="19873" x="6381750" y="3630613"/>
          <p14:tracePt t="19882" x="6357938" y="3605213"/>
          <p14:tracePt t="19891" x="6334125" y="3581400"/>
          <p14:tracePt t="19896" x="6321425" y="3557588"/>
          <p14:tracePt t="19903" x="6297613" y="3544888"/>
          <p14:tracePt t="19912" x="6272213" y="3532188"/>
          <p14:tracePt t="19920" x="6248400" y="3521075"/>
          <p14:tracePt t="19927" x="6235700" y="3508375"/>
          <p14:tracePt t="19936" x="6224588" y="3495675"/>
          <p14:tracePt t="19943" x="6199188" y="3484563"/>
          <p14:tracePt t="19960" x="6188075" y="3484563"/>
          <p14:tracePt t="20014" x="6175375" y="3484563"/>
          <p14:tracePt t="20030" x="6162675" y="3484563"/>
          <p14:tracePt t="20037" x="6138863" y="3495675"/>
          <p14:tracePt t="20046" x="6126163" y="3508375"/>
          <p14:tracePt t="20053" x="6115050" y="3532188"/>
          <p14:tracePt t="20062" x="6115050" y="3544888"/>
          <p14:tracePt t="20070" x="6115050" y="3568700"/>
          <p14:tracePt t="20077" x="6115050" y="3594100"/>
          <p14:tracePt t="20086" x="6115050" y="3617913"/>
          <p14:tracePt t="20092" x="6115050" y="3641725"/>
          <p14:tracePt t="20100" x="6126163" y="3667125"/>
          <p14:tracePt t="20107" x="6151563" y="3690938"/>
          <p14:tracePt t="20116" x="6162675" y="3690938"/>
          <p14:tracePt t="20125" x="6199188" y="3703638"/>
          <p14:tracePt t="20132" x="6224588" y="3714750"/>
          <p14:tracePt t="20140" x="6248400" y="3714750"/>
          <p14:tracePt t="20147" x="6284913" y="3714750"/>
          <p14:tracePt t="20156" x="6357938" y="3678238"/>
          <p14:tracePt t="20164" x="6443663" y="3630613"/>
          <p14:tracePt t="20172" x="6527800" y="3581400"/>
          <p14:tracePt t="20180" x="6613525" y="3521075"/>
          <p14:tracePt t="20187" x="6686550" y="3471863"/>
          <p14:tracePt t="20196" x="6723063" y="3422650"/>
          <p14:tracePt t="20202" x="6759575" y="3386138"/>
          <p14:tracePt t="20209" x="6796088" y="3313113"/>
          <p14:tracePt t="20218" x="6808788" y="3240088"/>
          <p14:tracePt t="20225" x="6821488" y="3190875"/>
          <p14:tracePt t="20234" x="6821488" y="3143250"/>
          <p14:tracePt t="20243" x="6821488" y="3081338"/>
          <p14:tracePt t="20250" x="6821488" y="3044825"/>
          <p14:tracePt t="20259" x="6808788" y="3008313"/>
          <p14:tracePt t="20266" x="6796088" y="2997200"/>
          <p14:tracePt t="20275" x="6783388" y="2971800"/>
          <p14:tracePt t="20281" x="6772275" y="2971800"/>
          <p14:tracePt t="20290" x="6746875" y="2960688"/>
          <p14:tracePt t="20298" x="6723063" y="2960688"/>
          <p14:tracePt t="20306" x="6699250" y="2960688"/>
          <p14:tracePt t="20312" x="6662738" y="2960688"/>
          <p14:tracePt t="20320" x="6613525" y="2960688"/>
          <p14:tracePt t="20327" x="6564313" y="2960688"/>
          <p14:tracePt t="20336" x="6516688" y="2984500"/>
          <p14:tracePt t="20343" x="6480175" y="2984500"/>
          <p14:tracePt t="20352" x="6454775" y="3008313"/>
          <p14:tracePt t="20360" x="6418263" y="3033713"/>
          <p14:tracePt t="20368" x="6381750" y="3057525"/>
          <p14:tracePt t="20375" x="6345238" y="3081338"/>
          <p14:tracePt t="20384" x="6321425" y="3117850"/>
          <p14:tracePt t="20394" x="6284913" y="3143250"/>
          <p14:tracePt t="20400" x="6261100" y="3167063"/>
          <p14:tracePt t="20408" x="6235700" y="3203575"/>
          <p14:tracePt t="20414" x="6235700" y="3227388"/>
          <p14:tracePt t="20423" x="6224588" y="3240088"/>
          <p14:tracePt t="20429" x="6211888" y="3263900"/>
          <p14:tracePt t="20439" x="6211888" y="3289300"/>
          <p14:tracePt t="20446" x="6211888" y="3300413"/>
          <p14:tracePt t="20454" x="6211888" y="3325813"/>
          <p14:tracePt t="20462" x="6224588" y="3349625"/>
          <p14:tracePt t="20470" x="6248400" y="3362325"/>
          <p14:tracePt t="20477" x="6272213" y="3386138"/>
          <p14:tracePt t="20486" x="6297613" y="3386138"/>
          <p14:tracePt t="20494" x="6334125" y="3398838"/>
          <p14:tracePt t="20502" x="6334125" y="3409950"/>
          <p14:tracePt t="20509" x="6345238" y="3409950"/>
          <p14:tracePt t="20532" x="6370638" y="3409950"/>
          <p14:tracePt t="20542" x="6370638" y="3398838"/>
          <p14:tracePt t="20547" x="6381750" y="3398838"/>
          <p14:tracePt t="20557" x="6381750" y="3386138"/>
          <p14:tracePt t="20564" x="6394450" y="3373438"/>
          <p14:tracePt t="20573" x="6407150" y="3362325"/>
          <p14:tracePt t="20580" x="6407150" y="3349625"/>
          <p14:tracePt t="20596" x="6418263" y="3336925"/>
          <p14:tracePt t="20625" x="6418263" y="3325813"/>
          <p14:tracePt t="20707" x="0" y="0"/>
        </p14:tracePtLst>
        <p14:tracePtLst>
          <p14:tracePt t="30488" x="9050338" y="4994275"/>
          <p14:tracePt t="30524" x="9037638" y="4994275"/>
          <p14:tracePt t="30554" x="9024938" y="4994275"/>
          <p14:tracePt t="30610" x="9024938" y="4970463"/>
          <p14:tracePt t="30617" x="9001125" y="4945063"/>
          <p14:tracePt t="30626" x="8988425" y="4921250"/>
          <p14:tracePt t="30632" x="8964613" y="4884738"/>
          <p14:tracePt t="30640" x="8951913" y="4848225"/>
          <p14:tracePt t="30647" x="8939213" y="4811713"/>
          <p14:tracePt t="30656" x="8928100" y="4787900"/>
          <p14:tracePt t="30664" x="8928100" y="4762500"/>
          <p14:tracePt t="30672" x="8915400" y="4751388"/>
          <p14:tracePt t="30688" x="8915400" y="4738688"/>
          <p14:tracePt t="30704" x="8902700" y="4714875"/>
          <p14:tracePt t="30711" x="8902700" y="4702175"/>
          <p14:tracePt t="30720" x="8891588" y="4702175"/>
          <p14:tracePt t="30727" x="8878888" y="4678363"/>
          <p14:tracePt t="30736" x="8878888" y="4652963"/>
          <p14:tracePt t="30742" x="8866188" y="4640263"/>
          <p14:tracePt t="30750" x="8855075" y="4616450"/>
          <p14:tracePt t="30760" x="8855075" y="4603750"/>
          <p14:tracePt t="30766" x="8855075" y="4579938"/>
          <p14:tracePt t="30774" x="8842375" y="4556125"/>
          <p14:tracePt t="30782" x="8842375" y="4543425"/>
          <p14:tracePt t="30790" x="8842375" y="4530725"/>
          <p14:tracePt t="30798" x="8829675" y="4519613"/>
          <p14:tracePt t="30814" x="8829675" y="4494213"/>
          <p14:tracePt t="30821" x="8829675" y="4483100"/>
          <p14:tracePt t="30838" x="8818563" y="4470400"/>
          <p14:tracePt t="30854" x="8805863" y="4457700"/>
          <p14:tracePt t="30862" x="8793163" y="4446588"/>
          <p14:tracePt t="30867" x="8793163" y="4433888"/>
          <p14:tracePt t="30875" x="8782050" y="4433888"/>
          <p14:tracePt t="30884" x="8782050" y="4421188"/>
          <p14:tracePt t="30892" x="8769350" y="4410075"/>
          <p14:tracePt t="30900" x="8756650" y="4410075"/>
          <p14:tracePt t="30908" x="8745538" y="4397375"/>
          <p14:tracePt t="30924" x="8732838" y="4384675"/>
          <p14:tracePt t="30932" x="8709025" y="4384675"/>
          <p14:tracePt t="30940" x="8683625" y="4373563"/>
          <p14:tracePt t="30961" x="8610600" y="4373563"/>
          <p14:tracePt t="30969" x="8586788" y="4373563"/>
          <p14:tracePt t="30977" x="8562975" y="4373563"/>
          <p14:tracePt t="30986" x="8550275" y="4373563"/>
          <p14:tracePt t="30994" x="8537575" y="4373563"/>
          <p14:tracePt t="31002" x="8513763" y="4373563"/>
          <p14:tracePt t="31010" x="8501063" y="4384675"/>
          <p14:tracePt t="31018" x="8477250" y="4397375"/>
          <p14:tracePt t="31027" x="8453438" y="4410075"/>
          <p14:tracePt t="31034" x="8428038" y="4433888"/>
          <p14:tracePt t="31043" x="8404225" y="4457700"/>
          <p14:tracePt t="31050" x="8380413" y="4483100"/>
          <p14:tracePt t="31058" x="8367713" y="4494213"/>
          <p14:tracePt t="31066" x="8343900" y="4530725"/>
          <p14:tracePt t="31074" x="8331200" y="4556125"/>
          <p14:tracePt t="31081" x="8307388" y="4567238"/>
          <p14:tracePt t="31087" x="8294688" y="4592638"/>
          <p14:tracePt t="31096" x="8281988" y="4592638"/>
          <p14:tracePt t="31104" x="8270875" y="4603750"/>
          <p14:tracePt t="31120" x="8258175" y="4629150"/>
          <p14:tracePt t="31127" x="8245475" y="4640263"/>
          <p14:tracePt t="31136" x="8232775" y="4665663"/>
          <p14:tracePt t="31143" x="8232775" y="4689475"/>
          <p14:tracePt t="31152" x="8221663" y="4702175"/>
          <p14:tracePt t="31160" x="8208963" y="4714875"/>
          <p14:tracePt t="31166" x="8208963" y="4751388"/>
          <p14:tracePt t="31174" x="8196263" y="4762500"/>
          <p14:tracePt t="31181" x="8196263" y="4787900"/>
          <p14:tracePt t="31190" x="8196263" y="4799013"/>
          <p14:tracePt t="31198" x="8196263" y="4824413"/>
          <p14:tracePt t="31206" x="8196263" y="4835525"/>
          <p14:tracePt t="31214" x="8196263" y="4848225"/>
          <p14:tracePt t="31222" x="8196263" y="4860925"/>
          <p14:tracePt t="31230" x="8196263" y="4897438"/>
          <p14:tracePt t="31237" x="8196263" y="4921250"/>
          <p14:tracePt t="31246" x="8208963" y="4933950"/>
          <p14:tracePt t="31253" x="8232775" y="4957763"/>
          <p14:tracePt t="31263" x="8232775" y="4994275"/>
          <p14:tracePt t="31270" x="8258175" y="5018088"/>
          <p14:tracePt t="31277" x="8281988" y="5043488"/>
          <p14:tracePt t="31286" x="8307388" y="5067300"/>
          <p14:tracePt t="31293" x="8331200" y="5091113"/>
          <p14:tracePt t="31300" x="8355013" y="5103813"/>
          <p14:tracePt t="31308" x="8380413" y="5116513"/>
          <p14:tracePt t="31315" x="8416925" y="5140325"/>
          <p14:tracePt t="31325" x="8440738" y="5140325"/>
          <p14:tracePt t="31331" x="8453438" y="5153025"/>
          <p14:tracePt t="31340" x="8464550" y="5153025"/>
          <p14:tracePt t="31348" x="8477250" y="5164138"/>
          <p14:tracePt t="31355" x="8489950" y="5164138"/>
          <p14:tracePt t="31372" x="8501063" y="5164138"/>
          <p14:tracePt t="31385" x="8513763" y="5164138"/>
          <p14:tracePt t="31402" x="8526463" y="5164138"/>
          <p14:tracePt t="31418" x="8537575" y="5164138"/>
          <p14:tracePt t="31520" x="8526463" y="5213350"/>
          <p14:tracePt t="31528" x="8513763" y="5249863"/>
          <p14:tracePt t="31536" x="8513763" y="5286375"/>
          <p14:tracePt t="31542" x="8513763" y="5311775"/>
          <p14:tracePt t="31552" x="8513763" y="5335588"/>
          <p14:tracePt t="31560" x="8513763" y="5372100"/>
          <p14:tracePt t="31567" x="8513763" y="5408613"/>
          <p14:tracePt t="31569" x="0" y="0"/>
        </p14:tracePtLst>
        <p14:tracePtLst>
          <p14:tracePt t="31848" x="8196263" y="6029325"/>
          <p14:tracePt t="31882" x="8196263" y="6018213"/>
          <p14:tracePt t="31891" x="8196263" y="5981700"/>
          <p14:tracePt t="31898" x="8196263" y="5956300"/>
          <p14:tracePt t="31906" x="8196263" y="5945188"/>
          <p14:tracePt t="31911" x="8196263" y="5932488"/>
          <p14:tracePt t="31920" x="8185150" y="5895975"/>
          <p14:tracePt t="31927" x="8185150" y="5883275"/>
          <p14:tracePt t="31935" x="8172450" y="5859463"/>
          <p14:tracePt t="31942" x="8172450" y="5834063"/>
          <p14:tracePt t="31961" x="8159750" y="5773738"/>
          <p14:tracePt t="31975" x="8148638" y="5761038"/>
          <p14:tracePt t="31984" x="8135938" y="5749925"/>
          <p14:tracePt t="31993" x="8135938" y="5737225"/>
          <p14:tracePt t="32009" x="8135938" y="5724525"/>
          <p14:tracePt t="32147" x="0" y="0"/>
        </p14:tracePtLst>
        <p14:tracePtLst>
          <p14:tracePt t="35176" x="9220200" y="5724525"/>
          <p14:tracePt t="35307" x="9232900" y="5724525"/>
          <p14:tracePt t="35314" x="9244013" y="5713413"/>
          <p14:tracePt t="35322" x="9269413" y="5700713"/>
          <p14:tracePt t="35337" x="9280525" y="5688013"/>
          <p14:tracePt t="35343" x="9293225" y="5688013"/>
          <p14:tracePt t="35352" x="9317038" y="5664200"/>
          <p14:tracePt t="35360" x="9342438" y="5640388"/>
          <p14:tracePt t="35367" x="9353550" y="5614988"/>
          <p14:tracePt t="35377" x="9366250" y="5591175"/>
          <p14:tracePt t="35384" x="9378950" y="5578475"/>
          <p14:tracePt t="35392" x="9378950" y="5567363"/>
          <p14:tracePt t="35400" x="9378950" y="5541963"/>
          <p14:tracePt t="35409" x="9378950" y="5530850"/>
          <p14:tracePt t="35416" x="9378950" y="5518150"/>
          <p14:tracePt t="35425" x="9378950" y="5494338"/>
          <p14:tracePt t="35430" x="9378950" y="5481638"/>
          <p14:tracePt t="35439" x="9378950" y="5468938"/>
          <p14:tracePt t="35445" x="9366250" y="5457825"/>
          <p14:tracePt t="35457" x="9366250" y="5445125"/>
          <p14:tracePt t="35461" x="9353550" y="5445125"/>
          <p14:tracePt t="35470" x="9353550" y="5432425"/>
          <p14:tracePt t="35477" x="9342438" y="5432425"/>
          <p14:tracePt t="35487" x="9329738" y="5421313"/>
          <p14:tracePt t="35492" x="9317038" y="5421313"/>
          <p14:tracePt t="35501" x="9293225" y="5421313"/>
          <p14:tracePt t="35510" x="9269413" y="5421313"/>
          <p14:tracePt t="35518" x="9256713" y="5421313"/>
          <p14:tracePt t="35526" x="9232900" y="5432425"/>
          <p14:tracePt t="35534" x="9207500" y="5432425"/>
          <p14:tracePt t="35540" x="9170988" y="5457825"/>
          <p14:tracePt t="35547" x="9147175" y="5468938"/>
          <p14:tracePt t="35555" x="9123363" y="5505450"/>
          <p14:tracePt t="35564" x="9074150" y="5530850"/>
          <p14:tracePt t="35571" x="9050338" y="5554663"/>
          <p14:tracePt t="35579" x="9013825" y="5603875"/>
          <p14:tracePt t="35587" x="8988425" y="5640388"/>
          <p14:tracePt t="35595" x="8964613" y="5688013"/>
          <p14:tracePt t="35606" x="8951913" y="5713413"/>
          <p14:tracePt t="35612" x="8951913" y="5749925"/>
          <p14:tracePt t="35620" x="8951913" y="5773738"/>
          <p14:tracePt t="35627" x="8951913" y="5797550"/>
          <p14:tracePt t="35636" x="8951913" y="5822950"/>
          <p14:tracePt t="35642" x="8951913" y="5846763"/>
          <p14:tracePt t="35659" x="8951913" y="5859463"/>
          <p14:tracePt t="35682" x="8964613" y="5859463"/>
          <p14:tracePt t="35697" x="8977313" y="5859463"/>
          <p14:tracePt t="35706" x="9001125" y="5859463"/>
          <p14:tracePt t="35714" x="9013825" y="5859463"/>
          <p14:tracePt t="35722" x="9050338" y="5859463"/>
          <p14:tracePt t="35730" x="9061450" y="5846763"/>
          <p14:tracePt t="35737" x="9074150" y="5846763"/>
          <p14:tracePt t="35746" x="9097963" y="5834063"/>
          <p14:tracePt t="35754" x="9097963" y="5822950"/>
          <p14:tracePt t="35760" x="9110663" y="5822950"/>
          <p14:tracePt t="35768" x="9110663" y="5810250"/>
          <p14:tracePt t="35776" x="9123363" y="5810250"/>
          <p14:tracePt t="35785" x="9134475" y="5797550"/>
          <p14:tracePt t="35792" x="9147175" y="5786438"/>
          <p14:tracePt t="35800" x="9159875" y="5786438"/>
          <p14:tracePt t="35808" x="9170988" y="5773738"/>
          <p14:tracePt t="35816" x="9183688" y="5761038"/>
          <p14:tracePt t="35818" x="0" y="0"/>
        </p14:tracePtLst>
        <p14:tracePtLst>
          <p14:tracePt t="36298" x="10304463" y="3227388"/>
          <p14:tracePt t="36302" x="10291763" y="3227388"/>
          <p14:tracePt t="36309" x="10279063" y="3216275"/>
          <p14:tracePt t="36317" x="10279063" y="3203575"/>
          <p14:tracePt t="36325" x="10267950" y="3203575"/>
          <p14:tracePt t="36334" x="10267950" y="3190875"/>
          <p14:tracePt t="36341" x="10255250" y="3190875"/>
          <p14:tracePt t="36357" x="10255250" y="3179763"/>
          <p14:tracePt t="36388" x="10231438" y="3179763"/>
          <p14:tracePt t="36395" x="10206038" y="3179763"/>
          <p14:tracePt t="36404" x="10169525" y="3190875"/>
          <p14:tracePt t="36412" x="10133013" y="3227388"/>
          <p14:tracePt t="36420" x="10085388" y="3240088"/>
          <p14:tracePt t="36428" x="10059988" y="3276600"/>
          <p14:tracePt t="36436" x="10036175" y="3289300"/>
          <p14:tracePt t="36443" x="10012363" y="3313113"/>
          <p14:tracePt t="36452" x="9986963" y="3313113"/>
          <p14:tracePt t="36460" x="9975850" y="3336925"/>
          <p14:tracePt t="36476" x="9975850" y="3349625"/>
          <p14:tracePt t="36484" x="9975850" y="3362325"/>
          <p14:tracePt t="36499" x="9975850" y="3373438"/>
          <p14:tracePt t="36513" x="9975850" y="3386138"/>
          <p14:tracePt t="36522" x="9986963" y="3386138"/>
          <p14:tracePt t="36530" x="9999663" y="3398838"/>
          <p14:tracePt t="36538" x="10023475" y="3398838"/>
          <p14:tracePt t="36545" x="10048875" y="3398838"/>
          <p14:tracePt t="36554" x="10072688" y="3409950"/>
          <p14:tracePt t="36561" x="10096500" y="3409950"/>
          <p14:tracePt t="36570" x="10133013" y="3409950"/>
          <p14:tracePt t="36577" x="10145713" y="3409950"/>
          <p14:tracePt t="36584" x="10158413" y="3409950"/>
          <p14:tracePt t="36592" x="10169525" y="3409950"/>
          <p14:tracePt t="36600" x="10194925" y="3409950"/>
          <p14:tracePt t="36608" x="10194925" y="3398838"/>
          <p14:tracePt t="36618" x="10218738" y="3386138"/>
          <p14:tracePt t="36624" x="10231438" y="3386138"/>
          <p14:tracePt t="36632" x="10231438" y="3373438"/>
          <p14:tracePt t="36640" x="10242550" y="3373438"/>
          <p14:tracePt t="36648" x="10255250" y="3362325"/>
          <p14:tracePt t="36656" x="10255250" y="3349625"/>
          <p14:tracePt t="36672" x="10267950" y="3336925"/>
          <p14:tracePt t="36709" x="10267950" y="3325813"/>
          <p14:tracePt t="36807" x="0" y="0"/>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B6F88-302E-F026-E1F3-75EDC5BAA5E6}"/>
              </a:ext>
            </a:extLst>
          </p:cNvPr>
          <p:cNvSpPr>
            <a:spLocks noGrp="1"/>
          </p:cNvSpPr>
          <p:nvPr>
            <p:ph type="title"/>
          </p:nvPr>
        </p:nvSpPr>
        <p:spPr/>
        <p:txBody>
          <a:bodyPr/>
          <a:lstStyle/>
          <a:p>
            <a:r>
              <a:rPr lang="en-US" dirty="0"/>
              <a:t>DQN: Deep Q-Networks </a:t>
            </a:r>
          </a:p>
        </p:txBody>
      </p:sp>
      <p:sp>
        <p:nvSpPr>
          <p:cNvPr id="3" name="Content Placeholder 2">
            <a:extLst>
              <a:ext uri="{FF2B5EF4-FFF2-40B4-BE49-F238E27FC236}">
                <a16:creationId xmlns:a16="http://schemas.microsoft.com/office/drawing/2014/main" id="{E99E2387-BC1E-097C-7AC8-31D1441DB966}"/>
              </a:ext>
            </a:extLst>
          </p:cNvPr>
          <p:cNvSpPr>
            <a:spLocks noGrp="1"/>
          </p:cNvSpPr>
          <p:nvPr>
            <p:ph idx="1"/>
          </p:nvPr>
        </p:nvSpPr>
        <p:spPr/>
        <p:txBody>
          <a:bodyPr/>
          <a:lstStyle/>
          <a:p>
            <a:r>
              <a:rPr lang="en-US" dirty="0"/>
              <a:t>Now, if none of this sounded quite like deep learning to you, you’d be correct.</a:t>
            </a:r>
          </a:p>
          <a:p>
            <a:endParaRPr lang="en-US" dirty="0"/>
          </a:p>
          <a:p>
            <a:r>
              <a:rPr lang="en-US" dirty="0"/>
              <a:t>DQNs layer a neural network over a Q-learner in order to handle higher dimensional data. The neural network will predict the Q-values for all actions in an observed state.</a:t>
            </a:r>
          </a:p>
          <a:p>
            <a:endParaRPr lang="en-US" dirty="0"/>
          </a:p>
          <a:p>
            <a:r>
              <a:rPr lang="en-US" dirty="0"/>
              <a:t>Advantage: will handle unfamiliar states better than simple Q-learning</a:t>
            </a:r>
          </a:p>
          <a:p>
            <a:r>
              <a:rPr lang="en-US" dirty="0"/>
              <a:t>Disadvantage: will take much longer to train</a:t>
            </a:r>
          </a:p>
        </p:txBody>
      </p:sp>
      <p:pic>
        <p:nvPicPr>
          <p:cNvPr id="12" name="Audio 11">
            <a:hlinkClick r:id="" action="ppaction://media"/>
            <a:extLst>
              <a:ext uri="{FF2B5EF4-FFF2-40B4-BE49-F238E27FC236}">
                <a16:creationId xmlns:a16="http://schemas.microsoft.com/office/drawing/2014/main" id="{45C44F3A-74F3-699C-47ED-C44B4DA0058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87679145"/>
      </p:ext>
    </p:extLst>
  </p:cSld>
  <p:clrMapOvr>
    <a:masterClrMapping/>
  </p:clrMapOvr>
  <mc:AlternateContent xmlns:mc="http://schemas.openxmlformats.org/markup-compatibility/2006">
    <mc:Choice xmlns:p14="http://schemas.microsoft.com/office/powerpoint/2010/main" Requires="p14">
      <p:transition spd="slow" p14:dur="2000" advTm="67869"/>
    </mc:Choice>
    <mc:Fallback>
      <p:transition spd="slow" advTm="678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2"/>
                </p:tgtEl>
              </p:cMediaNode>
            </p:audio>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117B8-80A2-8C8A-DB47-E7DA045D8FCC}"/>
              </a:ext>
            </a:extLst>
          </p:cNvPr>
          <p:cNvSpPr>
            <a:spLocks noGrp="1"/>
          </p:cNvSpPr>
          <p:nvPr>
            <p:ph type="title"/>
          </p:nvPr>
        </p:nvSpPr>
        <p:spPr/>
        <p:txBody>
          <a:bodyPr/>
          <a:lstStyle/>
          <a:p>
            <a:r>
              <a:rPr lang="en-US" dirty="0"/>
              <a:t>Implementation in Python: </a:t>
            </a:r>
            <a:br>
              <a:rPr lang="en-US" dirty="0"/>
            </a:br>
            <a:r>
              <a:rPr lang="en-US" dirty="0"/>
              <a:t>gym</a:t>
            </a:r>
          </a:p>
        </p:txBody>
      </p:sp>
      <p:sp>
        <p:nvSpPr>
          <p:cNvPr id="3" name="Content Placeholder 2">
            <a:extLst>
              <a:ext uri="{FF2B5EF4-FFF2-40B4-BE49-F238E27FC236}">
                <a16:creationId xmlns:a16="http://schemas.microsoft.com/office/drawing/2014/main" id="{886995F4-BEB2-18A3-B606-80FF6DF99CDE}"/>
              </a:ext>
            </a:extLst>
          </p:cNvPr>
          <p:cNvSpPr>
            <a:spLocks noGrp="1"/>
          </p:cNvSpPr>
          <p:nvPr>
            <p:ph idx="1"/>
          </p:nvPr>
        </p:nvSpPr>
        <p:spPr/>
        <p:txBody>
          <a:bodyPr/>
          <a:lstStyle/>
          <a:p>
            <a:r>
              <a:rPr lang="en-US" dirty="0"/>
              <a:t>The </a:t>
            </a:r>
            <a:r>
              <a:rPr lang="en-US" dirty="0">
                <a:latin typeface="Consolas" panose="020B0609020204030204" pitchFamily="49" charset="0"/>
              </a:rPr>
              <a:t>gym</a:t>
            </a:r>
            <a:r>
              <a:rPr lang="en-US" dirty="0"/>
              <a:t> package from </a:t>
            </a:r>
            <a:r>
              <a:rPr lang="en-US" dirty="0" err="1"/>
              <a:t>OpenAI</a:t>
            </a:r>
            <a:r>
              <a:rPr lang="en-US" dirty="0"/>
              <a:t> is used to create environments.</a:t>
            </a:r>
          </a:p>
          <a:p>
            <a:endParaRPr lang="en-US" dirty="0"/>
          </a:p>
          <a:p>
            <a:r>
              <a:rPr lang="en-US" dirty="0"/>
              <a:t>Environments subclassing </a:t>
            </a:r>
            <a:r>
              <a:rPr lang="en-US" dirty="0" err="1">
                <a:latin typeface="Consolas" panose="020B0609020204030204" pitchFamily="49" charset="0"/>
              </a:rPr>
              <a:t>gym</a:t>
            </a:r>
            <a:r>
              <a:rPr lang="en-US" dirty="0" err="1"/>
              <a:t>.Env</a:t>
            </a:r>
            <a:r>
              <a:rPr lang="en-US" dirty="0"/>
              <a:t> must include methods </a:t>
            </a:r>
            <a:r>
              <a:rPr lang="en-US" dirty="0">
                <a:latin typeface="Consolas" panose="020B0609020204030204" pitchFamily="49" charset="0"/>
              </a:rPr>
              <a:t>__</a:t>
            </a:r>
            <a:r>
              <a:rPr lang="en-US" dirty="0" err="1">
                <a:latin typeface="Consolas" panose="020B0609020204030204" pitchFamily="49" charset="0"/>
              </a:rPr>
              <a:t>init</a:t>
            </a:r>
            <a:r>
              <a:rPr lang="en-US" dirty="0">
                <a:latin typeface="Consolas" panose="020B0609020204030204" pitchFamily="49" charset="0"/>
              </a:rPr>
              <a:t>__</a:t>
            </a:r>
            <a:r>
              <a:rPr lang="en-US" dirty="0"/>
              <a:t>, </a:t>
            </a:r>
            <a:r>
              <a:rPr lang="en-US" dirty="0">
                <a:latin typeface="Consolas" panose="020B0609020204030204" pitchFamily="49" charset="0"/>
              </a:rPr>
              <a:t>reset</a:t>
            </a:r>
            <a:r>
              <a:rPr lang="en-US" dirty="0"/>
              <a:t>, </a:t>
            </a:r>
            <a:r>
              <a:rPr lang="en-US" dirty="0">
                <a:latin typeface="Consolas" panose="020B0609020204030204" pitchFamily="49" charset="0"/>
              </a:rPr>
              <a:t>step</a:t>
            </a:r>
            <a:r>
              <a:rPr lang="en-US" dirty="0"/>
              <a:t>, and </a:t>
            </a:r>
            <a:r>
              <a:rPr lang="en-US" dirty="0">
                <a:latin typeface="Consolas" panose="020B0609020204030204" pitchFamily="49" charset="0"/>
              </a:rPr>
              <a:t>render</a:t>
            </a:r>
            <a:r>
              <a:rPr lang="en-US" dirty="0"/>
              <a:t>.</a:t>
            </a:r>
          </a:p>
          <a:p>
            <a:pPr lvl="1">
              <a:buFont typeface="Arial" panose="020B0604020202020204" pitchFamily="34" charset="0"/>
              <a:buChar char="•"/>
            </a:pPr>
            <a:r>
              <a:rPr lang="en-US" sz="2000" dirty="0">
                <a:latin typeface="Consolas" panose="020B0609020204030204" pitchFamily="49" charset="0"/>
              </a:rPr>
              <a:t>__</a:t>
            </a:r>
            <a:r>
              <a:rPr lang="en-US" sz="2000" dirty="0" err="1">
                <a:latin typeface="Consolas" panose="020B0609020204030204" pitchFamily="49" charset="0"/>
              </a:rPr>
              <a:t>init</a:t>
            </a:r>
            <a:r>
              <a:rPr lang="en-US" sz="2000" dirty="0">
                <a:latin typeface="Consolas" panose="020B0609020204030204" pitchFamily="49" charset="0"/>
              </a:rPr>
              <a:t>__</a:t>
            </a:r>
            <a:r>
              <a:rPr lang="en-US" sz="2000" dirty="0"/>
              <a:t> must define an action space and an observation space</a:t>
            </a:r>
            <a:endParaRPr lang="en-US" sz="2000" dirty="0">
              <a:latin typeface="Consolas" panose="020B0609020204030204" pitchFamily="49" charset="0"/>
            </a:endParaRPr>
          </a:p>
          <a:p>
            <a:pPr lvl="1">
              <a:buFont typeface="Arial" panose="020B0604020202020204" pitchFamily="34" charset="0"/>
              <a:buChar char="•"/>
            </a:pPr>
            <a:r>
              <a:rPr lang="en-US" sz="2000" dirty="0">
                <a:latin typeface="Consolas" panose="020B0609020204030204" pitchFamily="49" charset="0"/>
              </a:rPr>
              <a:t>reset</a:t>
            </a:r>
            <a:r>
              <a:rPr lang="en-US" sz="2000" dirty="0"/>
              <a:t> is called when initializing the environment and whenever the environment should be reset to its initial conditions</a:t>
            </a:r>
          </a:p>
          <a:p>
            <a:pPr lvl="1">
              <a:buFont typeface="Arial" panose="020B0604020202020204" pitchFamily="34" charset="0"/>
              <a:buChar char="•"/>
            </a:pPr>
            <a:r>
              <a:rPr lang="en-US" sz="2000" dirty="0">
                <a:latin typeface="Consolas" panose="020B0609020204030204" pitchFamily="49" charset="0"/>
              </a:rPr>
              <a:t>step</a:t>
            </a:r>
            <a:r>
              <a:rPr lang="en-US" sz="2000" dirty="0"/>
              <a:t> is called whenever we need to model to take an action. This method also observes the next state and calculates the reward of the action it has just taken.</a:t>
            </a:r>
          </a:p>
          <a:p>
            <a:pPr lvl="1">
              <a:buFont typeface="Arial" panose="020B0604020202020204" pitchFamily="34" charset="0"/>
              <a:buChar char="•"/>
            </a:pPr>
            <a:r>
              <a:rPr lang="en-US" sz="2000" dirty="0">
                <a:latin typeface="Consolas" panose="020B0609020204030204" pitchFamily="49" charset="0"/>
              </a:rPr>
              <a:t>render</a:t>
            </a:r>
            <a:r>
              <a:rPr lang="en-US" sz="2000" dirty="0"/>
              <a:t> is used to render the environment to the screen.</a:t>
            </a:r>
          </a:p>
        </p:txBody>
      </p:sp>
      <p:pic>
        <p:nvPicPr>
          <p:cNvPr id="13" name="Audio 12">
            <a:hlinkClick r:id="" action="ppaction://media"/>
            <a:extLst>
              <a:ext uri="{FF2B5EF4-FFF2-40B4-BE49-F238E27FC236}">
                <a16:creationId xmlns:a16="http://schemas.microsoft.com/office/drawing/2014/main" id="{C26F64C3-1044-6F04-56C4-8A440DC640E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973451847"/>
      </p:ext>
    </p:extLst>
  </p:cSld>
  <p:clrMapOvr>
    <a:masterClrMapping/>
  </p:clrMapOvr>
  <mc:AlternateContent xmlns:mc="http://schemas.openxmlformats.org/markup-compatibility/2006">
    <mc:Choice xmlns:p14="http://schemas.microsoft.com/office/powerpoint/2010/main" Requires="p14">
      <p:transition spd="slow" p14:dur="2000" advTm="70320"/>
    </mc:Choice>
    <mc:Fallback>
      <p:transition spd="slow" advTm="70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3"/>
                </p:tgtEl>
              </p:cMediaNode>
            </p:audio>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19D4D-64C9-C76A-890B-A948987F0C1A}"/>
              </a:ext>
            </a:extLst>
          </p:cNvPr>
          <p:cNvSpPr>
            <a:spLocks noGrp="1"/>
          </p:cNvSpPr>
          <p:nvPr>
            <p:ph type="title"/>
          </p:nvPr>
        </p:nvSpPr>
        <p:spPr/>
        <p:txBody>
          <a:bodyPr/>
          <a:lstStyle/>
          <a:p>
            <a:r>
              <a:rPr lang="en-US" dirty="0"/>
              <a:t>Implementation in Python: </a:t>
            </a:r>
            <a:br>
              <a:rPr lang="en-US" dirty="0"/>
            </a:br>
            <a:r>
              <a:rPr lang="en-US" dirty="0"/>
              <a:t>stable-baselines3</a:t>
            </a:r>
          </a:p>
        </p:txBody>
      </p:sp>
      <p:sp>
        <p:nvSpPr>
          <p:cNvPr id="3" name="Content Placeholder 2">
            <a:extLst>
              <a:ext uri="{FF2B5EF4-FFF2-40B4-BE49-F238E27FC236}">
                <a16:creationId xmlns:a16="http://schemas.microsoft.com/office/drawing/2014/main" id="{8D04D74A-5B49-4221-EF40-77005166410C}"/>
              </a:ext>
            </a:extLst>
          </p:cNvPr>
          <p:cNvSpPr>
            <a:spLocks noGrp="1"/>
          </p:cNvSpPr>
          <p:nvPr>
            <p:ph idx="1"/>
          </p:nvPr>
        </p:nvSpPr>
        <p:spPr/>
        <p:txBody>
          <a:bodyPr/>
          <a:lstStyle/>
          <a:p>
            <a:r>
              <a:rPr lang="en-US" dirty="0"/>
              <a:t>The </a:t>
            </a:r>
            <a:r>
              <a:rPr lang="en-US" dirty="0">
                <a:latin typeface="Consolas" panose="020B0609020204030204" pitchFamily="49" charset="0"/>
              </a:rPr>
              <a:t>stable-baselines3</a:t>
            </a:r>
            <a:r>
              <a:rPr lang="en-US" dirty="0"/>
              <a:t> package, based on </a:t>
            </a:r>
            <a:r>
              <a:rPr lang="en-US" dirty="0">
                <a:latin typeface="Consolas" panose="020B0609020204030204" pitchFamily="49" charset="0"/>
              </a:rPr>
              <a:t>baselines</a:t>
            </a:r>
            <a:r>
              <a:rPr lang="en-US" dirty="0"/>
              <a:t> by </a:t>
            </a:r>
            <a:r>
              <a:rPr lang="en-US" dirty="0" err="1"/>
              <a:t>OpenAI</a:t>
            </a:r>
            <a:r>
              <a:rPr lang="en-US" dirty="0"/>
              <a:t>, is used to create the RL agents.</a:t>
            </a:r>
          </a:p>
          <a:p>
            <a:endParaRPr lang="en-US" dirty="0"/>
          </a:p>
          <a:p>
            <a:r>
              <a:rPr lang="en-US" dirty="0"/>
              <a:t>An agent needs a policy optimizer and an environment in its definition</a:t>
            </a:r>
          </a:p>
        </p:txBody>
      </p:sp>
      <p:pic>
        <p:nvPicPr>
          <p:cNvPr id="5" name="Picture 4">
            <a:extLst>
              <a:ext uri="{FF2B5EF4-FFF2-40B4-BE49-F238E27FC236}">
                <a16:creationId xmlns:a16="http://schemas.microsoft.com/office/drawing/2014/main" id="{C3944276-3A4B-5A22-857D-B7E5C23BBDAB}"/>
              </a:ext>
            </a:extLst>
          </p:cNvPr>
          <p:cNvPicPr>
            <a:picLocks noChangeAspect="1"/>
          </p:cNvPicPr>
          <p:nvPr/>
        </p:nvPicPr>
        <p:blipFill>
          <a:blip r:embed="rId6"/>
          <a:stretch>
            <a:fillRect/>
          </a:stretch>
        </p:blipFill>
        <p:spPr>
          <a:xfrm>
            <a:off x="2309812" y="4082422"/>
            <a:ext cx="7572375" cy="1704975"/>
          </a:xfrm>
          <a:prstGeom prst="rect">
            <a:avLst/>
          </a:prstGeom>
        </p:spPr>
      </p:pic>
      <p:pic>
        <p:nvPicPr>
          <p:cNvPr id="6" name="Picture 5">
            <a:extLst>
              <a:ext uri="{FF2B5EF4-FFF2-40B4-BE49-F238E27FC236}">
                <a16:creationId xmlns:a16="http://schemas.microsoft.com/office/drawing/2014/main" id="{DFEF5520-12CF-D1DE-12E3-096CE4C34EDF}"/>
              </a:ext>
            </a:extLst>
          </p:cNvPr>
          <p:cNvPicPr>
            <a:picLocks noChangeAspect="1"/>
          </p:cNvPicPr>
          <p:nvPr/>
        </p:nvPicPr>
        <p:blipFill>
          <a:blip r:embed="rId6"/>
          <a:stretch>
            <a:fillRect/>
          </a:stretch>
        </p:blipFill>
        <p:spPr>
          <a:xfrm>
            <a:off x="2309811" y="4082422"/>
            <a:ext cx="7572375" cy="1704975"/>
          </a:xfrm>
          <a:prstGeom prst="rect">
            <a:avLst/>
          </a:prstGeom>
        </p:spPr>
      </p:pic>
      <p:pic>
        <p:nvPicPr>
          <p:cNvPr id="9" name="Audio 8">
            <a:hlinkClick r:id="" action="ppaction://media"/>
            <a:extLst>
              <a:ext uri="{FF2B5EF4-FFF2-40B4-BE49-F238E27FC236}">
                <a16:creationId xmlns:a16="http://schemas.microsoft.com/office/drawing/2014/main" id="{CD314DEE-5341-2BE9-9438-E95EF867FAD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469028412"/>
      </p:ext>
    </p:extLst>
  </p:cSld>
  <p:clrMapOvr>
    <a:masterClrMapping/>
  </p:clrMapOvr>
  <mc:AlternateContent xmlns:mc="http://schemas.openxmlformats.org/markup-compatibility/2006">
    <mc:Choice xmlns:p14="http://schemas.microsoft.com/office/powerpoint/2010/main" Requires="p14">
      <p:transition spd="slow" p14:dur="2000" advTm="27502"/>
    </mc:Choice>
    <mc:Fallback>
      <p:transition spd="slow" advTm="275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9"/>
                </p:tgtEl>
              </p:cMediaNode>
            </p:audio>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16405-A054-BB46-F7D0-7B259E87F16E}"/>
              </a:ext>
            </a:extLst>
          </p:cNvPr>
          <p:cNvSpPr>
            <a:spLocks noGrp="1"/>
          </p:cNvSpPr>
          <p:nvPr>
            <p:ph type="title"/>
          </p:nvPr>
        </p:nvSpPr>
        <p:spPr/>
        <p:txBody>
          <a:bodyPr/>
          <a:lstStyle/>
          <a:p>
            <a:r>
              <a:rPr lang="en-US" dirty="0"/>
              <a:t>What is Reinforcement Learning</a:t>
            </a:r>
          </a:p>
        </p:txBody>
      </p:sp>
      <p:sp>
        <p:nvSpPr>
          <p:cNvPr id="3" name="Content Placeholder 2">
            <a:extLst>
              <a:ext uri="{FF2B5EF4-FFF2-40B4-BE49-F238E27FC236}">
                <a16:creationId xmlns:a16="http://schemas.microsoft.com/office/drawing/2014/main" id="{42F79F50-01FD-DFBA-D42F-FE23F0D8A9E9}"/>
              </a:ext>
            </a:extLst>
          </p:cNvPr>
          <p:cNvSpPr>
            <a:spLocks noGrp="1"/>
          </p:cNvSpPr>
          <p:nvPr>
            <p:ph idx="1"/>
          </p:nvPr>
        </p:nvSpPr>
        <p:spPr/>
        <p:txBody>
          <a:bodyPr/>
          <a:lstStyle/>
          <a:p>
            <a:pPr marL="0" indent="0">
              <a:buNone/>
            </a:pPr>
            <a:r>
              <a:rPr lang="en-US" b="1" dirty="0"/>
              <a:t>Supervised learning:</a:t>
            </a:r>
            <a:r>
              <a:rPr lang="en-US" dirty="0"/>
              <a:t> learner model uses training data including the expected outputs to map inputs to certain labeled outputs</a:t>
            </a:r>
          </a:p>
          <a:p>
            <a:pPr marL="0" indent="0">
              <a:buNone/>
            </a:pPr>
            <a:r>
              <a:rPr lang="en-US" b="1" dirty="0"/>
              <a:t>Unsupervised learning: </a:t>
            </a:r>
            <a:r>
              <a:rPr lang="en-US" dirty="0"/>
              <a:t>learner model is presented with input data and is tasked with making some sense out of the data</a:t>
            </a:r>
          </a:p>
          <a:p>
            <a:pPr marL="0" indent="0">
              <a:buNone/>
            </a:pPr>
            <a:r>
              <a:rPr lang="en-US" b="1" dirty="0"/>
              <a:t>Reinforcement learning: </a:t>
            </a:r>
            <a:r>
              <a:rPr lang="en-US" dirty="0"/>
              <a:t>learner model is thrown into an environment and seeks to maximize rewards</a:t>
            </a:r>
          </a:p>
          <a:p>
            <a:pPr marL="0" indent="0">
              <a:buNone/>
            </a:pPr>
            <a:endParaRPr lang="en-US" b="1" dirty="0"/>
          </a:p>
          <a:p>
            <a:pPr marL="0" indent="0">
              <a:buNone/>
            </a:pPr>
            <a:r>
              <a:rPr lang="en-US" b="1" dirty="0"/>
              <a:t>FAQ: </a:t>
            </a:r>
            <a:r>
              <a:rPr lang="en-US" dirty="0"/>
              <a:t>“Ryan, where did you find your training data?”</a:t>
            </a:r>
            <a:endParaRPr lang="en-US" b="1" dirty="0"/>
          </a:p>
        </p:txBody>
      </p:sp>
      <p:pic>
        <p:nvPicPr>
          <p:cNvPr id="17" name="Audio 16">
            <a:hlinkClick r:id="" action="ppaction://media"/>
            <a:extLst>
              <a:ext uri="{FF2B5EF4-FFF2-40B4-BE49-F238E27FC236}">
                <a16:creationId xmlns:a16="http://schemas.microsoft.com/office/drawing/2014/main" id="{E38BFEE5-D533-9BBD-2C60-941714EEDA0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41874042"/>
      </p:ext>
    </p:extLst>
  </p:cSld>
  <p:clrMapOvr>
    <a:masterClrMapping/>
  </p:clrMapOvr>
  <mc:AlternateContent xmlns:mc="http://schemas.openxmlformats.org/markup-compatibility/2006">
    <mc:Choice xmlns:p14="http://schemas.microsoft.com/office/powerpoint/2010/main" Requires="p14">
      <p:transition spd="slow" p14:dur="2000" advTm="49483"/>
    </mc:Choice>
    <mc:Fallback>
      <p:transition spd="slow" advTm="494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17"/>
                </p:tgtEl>
              </p:cMediaNode>
            </p:audio>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49FDA-98D3-F3F5-383F-AE0E381246CD}"/>
              </a:ext>
            </a:extLst>
          </p:cNvPr>
          <p:cNvSpPr>
            <a:spLocks noGrp="1"/>
          </p:cNvSpPr>
          <p:nvPr>
            <p:ph type="title"/>
          </p:nvPr>
        </p:nvSpPr>
        <p:spPr/>
        <p:txBody>
          <a:bodyPr/>
          <a:lstStyle/>
          <a:p>
            <a:r>
              <a:rPr lang="en-US" dirty="0"/>
              <a:t>Reward, Value Functions, and Policy</a:t>
            </a:r>
          </a:p>
        </p:txBody>
      </p:sp>
      <p:sp>
        <p:nvSpPr>
          <p:cNvPr id="3" name="Content Placeholder 2">
            <a:extLst>
              <a:ext uri="{FF2B5EF4-FFF2-40B4-BE49-F238E27FC236}">
                <a16:creationId xmlns:a16="http://schemas.microsoft.com/office/drawing/2014/main" id="{2C683A8F-3009-362A-A715-CEFB4F10F25F}"/>
              </a:ext>
            </a:extLst>
          </p:cNvPr>
          <p:cNvSpPr>
            <a:spLocks noGrp="1"/>
          </p:cNvSpPr>
          <p:nvPr>
            <p:ph idx="1"/>
          </p:nvPr>
        </p:nvSpPr>
        <p:spPr/>
        <p:txBody>
          <a:bodyPr/>
          <a:lstStyle/>
          <a:p>
            <a:r>
              <a:rPr lang="en-US" b="1" dirty="0"/>
              <a:t>Reward</a:t>
            </a:r>
            <a:r>
              <a:rPr lang="en-US" dirty="0"/>
              <a:t> is immediate feedback the learning agent receives (or doesn’t receive) after making a decision. </a:t>
            </a:r>
          </a:p>
          <a:p>
            <a:endParaRPr lang="en-US" b="1" dirty="0"/>
          </a:p>
          <a:p>
            <a:r>
              <a:rPr lang="en-US" dirty="0"/>
              <a:t>The long-term objective of reinforcement learning is to maximize the reward it accumulates over time. This objective is the </a:t>
            </a:r>
            <a:r>
              <a:rPr lang="en-US" b="1" dirty="0"/>
              <a:t>Value Function</a:t>
            </a:r>
            <a:r>
              <a:rPr lang="en-US" dirty="0"/>
              <a:t>. This does not mean to greedily maximize reward now!</a:t>
            </a:r>
          </a:p>
          <a:p>
            <a:endParaRPr lang="en-US" dirty="0"/>
          </a:p>
          <a:p>
            <a:r>
              <a:rPr lang="en-US" b="1" dirty="0"/>
              <a:t>Policy</a:t>
            </a:r>
            <a:r>
              <a:rPr lang="en-US" dirty="0"/>
              <a:t> is the “strategy” that the learning agent adopts to maximize its value function. Policy maps the state of the environment to an action the learner can take.</a:t>
            </a:r>
            <a:endParaRPr lang="en-US" b="1" dirty="0"/>
          </a:p>
        </p:txBody>
      </p:sp>
      <p:pic>
        <p:nvPicPr>
          <p:cNvPr id="10" name="Audio 9">
            <a:hlinkClick r:id="" action="ppaction://media"/>
            <a:extLst>
              <a:ext uri="{FF2B5EF4-FFF2-40B4-BE49-F238E27FC236}">
                <a16:creationId xmlns:a16="http://schemas.microsoft.com/office/drawing/2014/main" id="{76B5F563-1B30-C2A6-DDD8-66B4813926B7}"/>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079100147"/>
      </p:ext>
    </p:extLst>
  </p:cSld>
  <p:clrMapOvr>
    <a:masterClrMapping/>
  </p:clrMapOvr>
  <mc:AlternateContent xmlns:mc="http://schemas.openxmlformats.org/markup-compatibility/2006">
    <mc:Choice xmlns:p14="http://schemas.microsoft.com/office/powerpoint/2010/main" Requires="p14">
      <p:transition spd="slow" p14:dur="2000" advTm="53898"/>
    </mc:Choice>
    <mc:Fallback>
      <p:transition spd="slow" advTm="538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0"/>
                </p:tgtEl>
              </p:cMediaNode>
            </p:audio>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7ED03-A964-C7D5-23E9-4A2DD457F762}"/>
              </a:ext>
            </a:extLst>
          </p:cNvPr>
          <p:cNvSpPr>
            <a:spLocks noGrp="1"/>
          </p:cNvSpPr>
          <p:nvPr>
            <p:ph type="title"/>
          </p:nvPr>
        </p:nvSpPr>
        <p:spPr/>
        <p:txBody>
          <a:bodyPr/>
          <a:lstStyle/>
          <a:p>
            <a:r>
              <a:rPr lang="en-US" dirty="0"/>
              <a:t>Q-Learning Process</a:t>
            </a:r>
          </a:p>
        </p:txBody>
      </p:sp>
      <p:sp>
        <p:nvSpPr>
          <p:cNvPr id="3" name="Content Placeholder 2">
            <a:extLst>
              <a:ext uri="{FF2B5EF4-FFF2-40B4-BE49-F238E27FC236}">
                <a16:creationId xmlns:a16="http://schemas.microsoft.com/office/drawing/2014/main" id="{70748DEC-23EE-49F2-D76F-53D80B2125AE}"/>
              </a:ext>
            </a:extLst>
          </p:cNvPr>
          <p:cNvSpPr>
            <a:spLocks noGrp="1"/>
          </p:cNvSpPr>
          <p:nvPr>
            <p:ph idx="1"/>
          </p:nvPr>
        </p:nvSpPr>
        <p:spPr/>
        <p:txBody>
          <a:bodyPr/>
          <a:lstStyle/>
          <a:p>
            <a:r>
              <a:rPr lang="en-US" dirty="0"/>
              <a:t>1. Initialize Q-table</a:t>
            </a:r>
          </a:p>
          <a:p>
            <a:r>
              <a:rPr lang="en-US" dirty="0"/>
              <a:t>2. Read current state</a:t>
            </a:r>
          </a:p>
          <a:p>
            <a:r>
              <a:rPr lang="en-US" dirty="0"/>
              <a:t>3. Choose action based on policy</a:t>
            </a:r>
          </a:p>
          <a:p>
            <a:r>
              <a:rPr lang="en-US" dirty="0"/>
              <a:t>4. Perform action</a:t>
            </a:r>
          </a:p>
          <a:p>
            <a:r>
              <a:rPr lang="en-US" dirty="0"/>
              <a:t>5. Observe reward and new state</a:t>
            </a:r>
          </a:p>
          <a:p>
            <a:r>
              <a:rPr lang="en-US" dirty="0"/>
              <a:t>6. Update Q-table with new Q-value</a:t>
            </a:r>
          </a:p>
          <a:p>
            <a:r>
              <a:rPr lang="en-US" dirty="0"/>
              <a:t>7. Update the state and repeat 2-7</a:t>
            </a:r>
          </a:p>
        </p:txBody>
      </p:sp>
      <p:pic>
        <p:nvPicPr>
          <p:cNvPr id="7" name="Audio 6">
            <a:hlinkClick r:id="" action="ppaction://media"/>
            <a:extLst>
              <a:ext uri="{FF2B5EF4-FFF2-40B4-BE49-F238E27FC236}">
                <a16:creationId xmlns:a16="http://schemas.microsoft.com/office/drawing/2014/main" id="{C6A1DF33-D159-BDE1-6022-6D11505E4B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14046166"/>
      </p:ext>
    </p:extLst>
  </p:cSld>
  <p:clrMapOvr>
    <a:masterClrMapping/>
  </p:clrMapOvr>
  <mc:AlternateContent xmlns:mc="http://schemas.openxmlformats.org/markup-compatibility/2006">
    <mc:Choice xmlns:p14="http://schemas.microsoft.com/office/powerpoint/2010/main" Requires="p14">
      <p:transition spd="slow" p14:dur="2000" advTm="13529"/>
    </mc:Choice>
    <mc:Fallback>
      <p:transition spd="slow" advTm="135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886F4-3C7C-5010-F1C1-B6CB52DA3A91}"/>
              </a:ext>
            </a:extLst>
          </p:cNvPr>
          <p:cNvSpPr>
            <a:spLocks noGrp="1"/>
          </p:cNvSpPr>
          <p:nvPr>
            <p:ph type="title"/>
          </p:nvPr>
        </p:nvSpPr>
        <p:spPr/>
        <p:txBody>
          <a:bodyPr/>
          <a:lstStyle/>
          <a:p>
            <a:r>
              <a:rPr lang="en-US" dirty="0"/>
              <a:t>Example Q-Table</a:t>
            </a:r>
          </a:p>
        </p:txBody>
      </p:sp>
      <p:pic>
        <p:nvPicPr>
          <p:cNvPr id="5" name="Content Placeholder 4">
            <a:extLst>
              <a:ext uri="{FF2B5EF4-FFF2-40B4-BE49-F238E27FC236}">
                <a16:creationId xmlns:a16="http://schemas.microsoft.com/office/drawing/2014/main" id="{0B591EBB-BDFC-BB18-3D4F-1A0CF3EB5DC3}"/>
              </a:ext>
            </a:extLst>
          </p:cNvPr>
          <p:cNvPicPr>
            <a:picLocks noGrp="1" noChangeAspect="1"/>
          </p:cNvPicPr>
          <p:nvPr>
            <p:ph idx="1"/>
          </p:nvPr>
        </p:nvPicPr>
        <p:blipFill>
          <a:blip r:embed="rId5"/>
          <a:stretch>
            <a:fillRect/>
          </a:stretch>
        </p:blipFill>
        <p:spPr>
          <a:xfrm>
            <a:off x="1907462" y="2257032"/>
            <a:ext cx="8377076" cy="3195271"/>
          </a:xfrm>
        </p:spPr>
      </p:pic>
      <p:pic>
        <p:nvPicPr>
          <p:cNvPr id="7" name="Audio 6">
            <a:hlinkClick r:id="" action="ppaction://media"/>
            <a:extLst>
              <a:ext uri="{FF2B5EF4-FFF2-40B4-BE49-F238E27FC236}">
                <a16:creationId xmlns:a16="http://schemas.microsoft.com/office/drawing/2014/main" id="{0DC690CA-3548-6EC4-8FAC-CEAFB4FEC6A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94927661"/>
      </p:ext>
    </p:extLst>
  </p:cSld>
  <p:clrMapOvr>
    <a:masterClrMapping/>
  </p:clrMapOvr>
  <mc:AlternateContent xmlns:mc="http://schemas.openxmlformats.org/markup-compatibility/2006">
    <mc:Choice xmlns:p14="http://schemas.microsoft.com/office/powerpoint/2010/main" Requires="p14">
      <p:transition spd="slow" p14:dur="2000" advTm="14940"/>
    </mc:Choice>
    <mc:Fallback>
      <p:transition spd="slow" advTm="14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FFFA1-EE01-EBF8-EDE5-7262532D4ADA}"/>
              </a:ext>
            </a:extLst>
          </p:cNvPr>
          <p:cNvSpPr>
            <a:spLocks noGrp="1"/>
          </p:cNvSpPr>
          <p:nvPr>
            <p:ph type="title"/>
          </p:nvPr>
        </p:nvSpPr>
        <p:spPr/>
        <p:txBody>
          <a:bodyPr/>
          <a:lstStyle/>
          <a:p>
            <a:r>
              <a:rPr lang="en-US" dirty="0"/>
              <a:t>Q-Value and Q-Tables</a:t>
            </a:r>
          </a:p>
        </p:txBody>
      </p:sp>
      <p:sp>
        <p:nvSpPr>
          <p:cNvPr id="3" name="Content Placeholder 2">
            <a:extLst>
              <a:ext uri="{FF2B5EF4-FFF2-40B4-BE49-F238E27FC236}">
                <a16:creationId xmlns:a16="http://schemas.microsoft.com/office/drawing/2014/main" id="{11CD9184-91CC-E798-D543-C2A5277031E6}"/>
              </a:ext>
            </a:extLst>
          </p:cNvPr>
          <p:cNvSpPr>
            <a:spLocks noGrp="1"/>
          </p:cNvSpPr>
          <p:nvPr>
            <p:ph idx="1"/>
          </p:nvPr>
        </p:nvSpPr>
        <p:spPr/>
        <p:txBody>
          <a:bodyPr/>
          <a:lstStyle/>
          <a:p>
            <a:r>
              <a:rPr lang="en-US" dirty="0"/>
              <a:t>A </a:t>
            </a:r>
            <a:r>
              <a:rPr lang="en-US" b="1" dirty="0"/>
              <a:t>Q-Value</a:t>
            </a:r>
            <a:r>
              <a:rPr lang="en-US" dirty="0"/>
              <a:t> is a predictive measure of long-term reward accumulation for a learning model with a specific policy in a specific state. </a:t>
            </a:r>
          </a:p>
          <a:p>
            <a:endParaRPr lang="en-US" dirty="0"/>
          </a:p>
          <a:p>
            <a:r>
              <a:rPr lang="en-US" dirty="0"/>
              <a:t>Q-values are stored in a </a:t>
            </a:r>
            <a:r>
              <a:rPr lang="en-US" b="1" dirty="0"/>
              <a:t>Q-Table</a:t>
            </a:r>
            <a:r>
              <a:rPr lang="en-US" dirty="0"/>
              <a:t>, with dimensions of the number of allowable actions and the number of allowable states of the environment. The table is initialized to all zeros at the beginning of the learning process.</a:t>
            </a:r>
          </a:p>
        </p:txBody>
      </p:sp>
      <p:pic>
        <p:nvPicPr>
          <p:cNvPr id="6" name="Audio 5">
            <a:hlinkClick r:id="" action="ppaction://media"/>
            <a:extLst>
              <a:ext uri="{FF2B5EF4-FFF2-40B4-BE49-F238E27FC236}">
                <a16:creationId xmlns:a16="http://schemas.microsoft.com/office/drawing/2014/main" id="{AF2A0DD3-E6A2-8F69-82C1-870581F566CC}"/>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699559075"/>
      </p:ext>
    </p:extLst>
  </p:cSld>
  <p:clrMapOvr>
    <a:masterClrMapping/>
  </p:clrMapOvr>
  <mc:AlternateContent xmlns:mc="http://schemas.openxmlformats.org/markup-compatibility/2006">
    <mc:Choice xmlns:p14="http://schemas.microsoft.com/office/powerpoint/2010/main" Requires="p14">
      <p:transition spd="slow" p14:dur="2000" advTm="29522"/>
    </mc:Choice>
    <mc:Fallback>
      <p:transition spd="slow" advTm="295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6"/>
                </p:tgtEl>
              </p:cMediaNode>
            </p:audio>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7ED03-A964-C7D5-23E9-4A2DD457F762}"/>
              </a:ext>
            </a:extLst>
          </p:cNvPr>
          <p:cNvSpPr>
            <a:spLocks noGrp="1"/>
          </p:cNvSpPr>
          <p:nvPr>
            <p:ph type="title"/>
          </p:nvPr>
        </p:nvSpPr>
        <p:spPr/>
        <p:txBody>
          <a:bodyPr/>
          <a:lstStyle/>
          <a:p>
            <a:r>
              <a:rPr lang="en-US"/>
              <a:t>Q-Learning Process</a:t>
            </a:r>
            <a:endParaRPr lang="en-US" dirty="0"/>
          </a:p>
        </p:txBody>
      </p:sp>
      <p:sp>
        <p:nvSpPr>
          <p:cNvPr id="3" name="Content Placeholder 2">
            <a:extLst>
              <a:ext uri="{FF2B5EF4-FFF2-40B4-BE49-F238E27FC236}">
                <a16:creationId xmlns:a16="http://schemas.microsoft.com/office/drawing/2014/main" id="{70748DEC-23EE-49F2-D76F-53D80B2125AE}"/>
              </a:ext>
            </a:extLst>
          </p:cNvPr>
          <p:cNvSpPr>
            <a:spLocks noGrp="1"/>
          </p:cNvSpPr>
          <p:nvPr>
            <p:ph idx="1"/>
          </p:nvPr>
        </p:nvSpPr>
        <p:spPr/>
        <p:txBody>
          <a:bodyPr/>
          <a:lstStyle/>
          <a:p>
            <a:r>
              <a:rPr lang="en-US" dirty="0"/>
              <a:t>1. Initialize Q-table</a:t>
            </a:r>
          </a:p>
          <a:p>
            <a:r>
              <a:rPr lang="en-US" dirty="0"/>
              <a:t>2. Read current state</a:t>
            </a:r>
          </a:p>
          <a:p>
            <a:r>
              <a:rPr lang="en-US" dirty="0"/>
              <a:t>3. Choose action based on policy</a:t>
            </a:r>
          </a:p>
          <a:p>
            <a:r>
              <a:rPr lang="en-US" dirty="0"/>
              <a:t>4. Perform action</a:t>
            </a:r>
          </a:p>
          <a:p>
            <a:r>
              <a:rPr lang="en-US" dirty="0"/>
              <a:t>5. Observe reward and new state</a:t>
            </a:r>
          </a:p>
          <a:p>
            <a:r>
              <a:rPr lang="en-US" dirty="0"/>
              <a:t>6. Update Q-table with new Q-value</a:t>
            </a:r>
          </a:p>
          <a:p>
            <a:r>
              <a:rPr lang="en-US" dirty="0"/>
              <a:t>7. Update the state and repeat 2-7</a:t>
            </a:r>
          </a:p>
        </p:txBody>
      </p:sp>
      <p:pic>
        <p:nvPicPr>
          <p:cNvPr id="7" name="Audio 6">
            <a:hlinkClick r:id="" action="ppaction://media"/>
            <a:extLst>
              <a:ext uri="{FF2B5EF4-FFF2-40B4-BE49-F238E27FC236}">
                <a16:creationId xmlns:a16="http://schemas.microsoft.com/office/drawing/2014/main" id="{38B6E3DE-1F9F-2A8F-79DF-D776816DE0D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70799268"/>
      </p:ext>
    </p:extLst>
  </p:cSld>
  <p:clrMapOvr>
    <a:masterClrMapping/>
  </p:clrMapOvr>
  <mc:AlternateContent xmlns:mc="http://schemas.openxmlformats.org/markup-compatibility/2006">
    <mc:Choice xmlns:p14="http://schemas.microsoft.com/office/powerpoint/2010/main" Requires="p14">
      <p:transition spd="slow" p14:dur="2000" advTm="10065"/>
    </mc:Choice>
    <mc:Fallback>
      <p:transition spd="slow" advTm="10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04BB0-2176-DFE1-4E51-9912D514BB48}"/>
              </a:ext>
            </a:extLst>
          </p:cNvPr>
          <p:cNvSpPr>
            <a:spLocks noGrp="1"/>
          </p:cNvSpPr>
          <p:nvPr>
            <p:ph type="title"/>
          </p:nvPr>
        </p:nvSpPr>
        <p:spPr/>
        <p:txBody>
          <a:bodyPr/>
          <a:lstStyle/>
          <a:p>
            <a:r>
              <a:rPr lang="en-US" dirty="0"/>
              <a:t>Action Selection</a:t>
            </a:r>
          </a:p>
        </p:txBody>
      </p:sp>
      <p:sp>
        <p:nvSpPr>
          <p:cNvPr id="3" name="Content Placeholder 2">
            <a:extLst>
              <a:ext uri="{FF2B5EF4-FFF2-40B4-BE49-F238E27FC236}">
                <a16:creationId xmlns:a16="http://schemas.microsoft.com/office/drawing/2014/main" id="{751A7642-3DF0-517B-A4E4-2D34548F45B1}"/>
              </a:ext>
            </a:extLst>
          </p:cNvPr>
          <p:cNvSpPr>
            <a:spLocks noGrp="1"/>
          </p:cNvSpPr>
          <p:nvPr>
            <p:ph idx="1"/>
          </p:nvPr>
        </p:nvSpPr>
        <p:spPr/>
        <p:txBody>
          <a:bodyPr/>
          <a:lstStyle/>
          <a:p>
            <a:r>
              <a:rPr lang="en-US" dirty="0"/>
              <a:t>The model usually makes its decision on an action to take given a state by selecting the action with highest Q-value.</a:t>
            </a:r>
          </a:p>
          <a:p>
            <a:endParaRPr lang="en-US" dirty="0"/>
          </a:p>
          <a:p>
            <a:r>
              <a:rPr lang="en-US" dirty="0"/>
              <a:t>However, this may lead to repeating initial decisions which might not by optimal, so there is a chance the model will select a different action. This introduces a parameter </a:t>
            </a:r>
            <a:r>
              <a:rPr lang="el-GR" dirty="0"/>
              <a:t>ε</a:t>
            </a:r>
            <a:r>
              <a:rPr lang="en-US" dirty="0"/>
              <a:t>: sample a random number, and if it is less than </a:t>
            </a:r>
            <a:r>
              <a:rPr lang="el-GR" dirty="0"/>
              <a:t>ε</a:t>
            </a:r>
            <a:r>
              <a:rPr lang="en-US" dirty="0"/>
              <a:t> then a random action will be selected, otherwise the action with maximum Q-value is chosen (</a:t>
            </a:r>
            <a:r>
              <a:rPr lang="el-GR" dirty="0"/>
              <a:t>ε</a:t>
            </a:r>
            <a:r>
              <a:rPr lang="en-US" dirty="0"/>
              <a:t> may decrease over time).</a:t>
            </a:r>
          </a:p>
        </p:txBody>
      </p:sp>
      <p:pic>
        <p:nvPicPr>
          <p:cNvPr id="13" name="Audio 12">
            <a:hlinkClick r:id="" action="ppaction://media"/>
            <a:extLst>
              <a:ext uri="{FF2B5EF4-FFF2-40B4-BE49-F238E27FC236}">
                <a16:creationId xmlns:a16="http://schemas.microsoft.com/office/drawing/2014/main" id="{F25B4E0E-BA08-775C-BAF4-4BF67F3C63A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273470328"/>
      </p:ext>
    </p:extLst>
  </p:cSld>
  <p:clrMapOvr>
    <a:masterClrMapping/>
  </p:clrMapOvr>
  <mc:AlternateContent xmlns:mc="http://schemas.openxmlformats.org/markup-compatibility/2006">
    <mc:Choice xmlns:p14="http://schemas.microsoft.com/office/powerpoint/2010/main" Requires="p14">
      <p:transition spd="slow" p14:dur="2000" advTm="52514"/>
    </mc:Choice>
    <mc:Fallback>
      <p:transition spd="slow" advTm="52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3"/>
                </p:tgtEl>
              </p:cMediaNode>
            </p:audio>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7ED03-A964-C7D5-23E9-4A2DD457F762}"/>
              </a:ext>
            </a:extLst>
          </p:cNvPr>
          <p:cNvSpPr>
            <a:spLocks noGrp="1"/>
          </p:cNvSpPr>
          <p:nvPr>
            <p:ph type="title"/>
          </p:nvPr>
        </p:nvSpPr>
        <p:spPr/>
        <p:txBody>
          <a:bodyPr/>
          <a:lstStyle/>
          <a:p>
            <a:r>
              <a:rPr lang="en-US" dirty="0"/>
              <a:t>Q-Learning Process</a:t>
            </a:r>
          </a:p>
        </p:txBody>
      </p:sp>
      <p:sp>
        <p:nvSpPr>
          <p:cNvPr id="3" name="Content Placeholder 2">
            <a:extLst>
              <a:ext uri="{FF2B5EF4-FFF2-40B4-BE49-F238E27FC236}">
                <a16:creationId xmlns:a16="http://schemas.microsoft.com/office/drawing/2014/main" id="{70748DEC-23EE-49F2-D76F-53D80B2125AE}"/>
              </a:ext>
            </a:extLst>
          </p:cNvPr>
          <p:cNvSpPr>
            <a:spLocks noGrp="1"/>
          </p:cNvSpPr>
          <p:nvPr>
            <p:ph idx="1"/>
          </p:nvPr>
        </p:nvSpPr>
        <p:spPr/>
        <p:txBody>
          <a:bodyPr/>
          <a:lstStyle/>
          <a:p>
            <a:r>
              <a:rPr lang="en-US" dirty="0"/>
              <a:t>1. Initialize Q-table</a:t>
            </a:r>
          </a:p>
          <a:p>
            <a:r>
              <a:rPr lang="en-US" dirty="0"/>
              <a:t>2. Read current state</a:t>
            </a:r>
          </a:p>
          <a:p>
            <a:r>
              <a:rPr lang="en-US" dirty="0"/>
              <a:t>3. Choose action based on policy</a:t>
            </a:r>
          </a:p>
          <a:p>
            <a:r>
              <a:rPr lang="en-US" dirty="0"/>
              <a:t>4. Perform action</a:t>
            </a:r>
          </a:p>
          <a:p>
            <a:r>
              <a:rPr lang="en-US" dirty="0"/>
              <a:t>5. Observe new state and reward</a:t>
            </a:r>
          </a:p>
          <a:p>
            <a:r>
              <a:rPr lang="en-US" dirty="0"/>
              <a:t>6. Update Q-table with new Q-value</a:t>
            </a:r>
          </a:p>
          <a:p>
            <a:r>
              <a:rPr lang="en-US" dirty="0"/>
              <a:t>7. Update the state and repeat 2-7</a:t>
            </a:r>
          </a:p>
        </p:txBody>
      </p:sp>
      <p:pic>
        <p:nvPicPr>
          <p:cNvPr id="7" name="Audio 6">
            <a:hlinkClick r:id="" action="ppaction://media"/>
            <a:extLst>
              <a:ext uri="{FF2B5EF4-FFF2-40B4-BE49-F238E27FC236}">
                <a16:creationId xmlns:a16="http://schemas.microsoft.com/office/drawing/2014/main" id="{9934D3EE-BE67-F8B4-8ACB-D2BBEECB3A6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00330770"/>
      </p:ext>
    </p:extLst>
  </p:cSld>
  <p:clrMapOvr>
    <a:masterClrMapping/>
  </p:clrMapOvr>
  <mc:AlternateContent xmlns:mc="http://schemas.openxmlformats.org/markup-compatibility/2006">
    <mc:Choice xmlns:p14="http://schemas.microsoft.com/office/powerpoint/2010/main" Requires="p14">
      <p:transition spd="slow" p14:dur="2000" advTm="7788"/>
    </mc:Choice>
    <mc:Fallback>
      <p:transition spd="slow" advTm="7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5|6.3|10.4|17.6"/>
</p:tagLst>
</file>

<file path=ppt/tags/tag2.xml><?xml version="1.0" encoding="utf-8"?>
<p:tagLst xmlns:a="http://schemas.openxmlformats.org/drawingml/2006/main" xmlns:r="http://schemas.openxmlformats.org/officeDocument/2006/relationships" xmlns:p="http://schemas.openxmlformats.org/presentationml/2006/main">
  <p:tag name="TIMING" val="|6.3|11.8|21.4"/>
</p:tagLst>
</file>

<file path=ppt/tags/tag3.xml><?xml version="1.0" encoding="utf-8"?>
<p:tagLst xmlns:a="http://schemas.openxmlformats.org/drawingml/2006/main" xmlns:r="http://schemas.openxmlformats.org/officeDocument/2006/relationships" xmlns:p="http://schemas.openxmlformats.org/presentationml/2006/main">
  <p:tag name="TIMING" val="|17.6"/>
</p:tagLst>
</file>

<file path=ppt/tags/tag4.xml><?xml version="1.0" encoding="utf-8"?>
<p:tagLst xmlns:a="http://schemas.openxmlformats.org/drawingml/2006/main" xmlns:r="http://schemas.openxmlformats.org/officeDocument/2006/relationships" xmlns:p="http://schemas.openxmlformats.org/presentationml/2006/main">
  <p:tag name="TIMING" val="|38.5"/>
</p:tagLst>
</file>

<file path=ppt/tags/tag5.xml><?xml version="1.0" encoding="utf-8"?>
<p:tagLst xmlns:a="http://schemas.openxmlformats.org/drawingml/2006/main" xmlns:r="http://schemas.openxmlformats.org/officeDocument/2006/relationships" xmlns:p="http://schemas.openxmlformats.org/presentationml/2006/main">
  <p:tag name="TIMING" val="|6.7|5.7|33.1"/>
</p:tagLst>
</file>

<file path=ppt/tags/tag6.xml><?xml version="1.0" encoding="utf-8"?>
<p:tagLst xmlns:a="http://schemas.openxmlformats.org/drawingml/2006/main" xmlns:r="http://schemas.openxmlformats.org/officeDocument/2006/relationships" xmlns:p="http://schemas.openxmlformats.org/presentationml/2006/main">
  <p:tag name="TIMING" val="|9.2|22.2|26.4"/>
</p:tagLst>
</file>

<file path=ppt/tags/tag7.xml><?xml version="1.0" encoding="utf-8"?>
<p:tagLst xmlns:a="http://schemas.openxmlformats.org/drawingml/2006/main" xmlns:r="http://schemas.openxmlformats.org/officeDocument/2006/relationships" xmlns:p="http://schemas.openxmlformats.org/presentationml/2006/main">
  <p:tag name="TIMING" val="|12.9"/>
</p:tagLst>
</file>

<file path=ppt/tags/tag8.xml><?xml version="1.0" encoding="utf-8"?>
<p:tagLst xmlns:a="http://schemas.openxmlformats.org/drawingml/2006/main" xmlns:r="http://schemas.openxmlformats.org/officeDocument/2006/relationships" xmlns:p="http://schemas.openxmlformats.org/presentationml/2006/main">
  <p:tag name="TIMING" val="|14.7|3.8"/>
</p:tagLst>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3206</TotalTime>
  <Words>1864</Words>
  <Application>Microsoft Office PowerPoint</Application>
  <PresentationFormat>Widescreen</PresentationFormat>
  <Paragraphs>141</Paragraphs>
  <Slides>15</Slides>
  <Notes>15</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Consolas</vt:lpstr>
      <vt:lpstr>Retrospect</vt:lpstr>
      <vt:lpstr>Reinforcement Learning: Catan Bot</vt:lpstr>
      <vt:lpstr>What is Reinforcement Learning</vt:lpstr>
      <vt:lpstr>Reward, Value Functions, and Policy</vt:lpstr>
      <vt:lpstr>Q-Learning Process</vt:lpstr>
      <vt:lpstr>Example Q-Table</vt:lpstr>
      <vt:lpstr>Q-Value and Q-Tables</vt:lpstr>
      <vt:lpstr>Q-Learning Process</vt:lpstr>
      <vt:lpstr>Action Selection</vt:lpstr>
      <vt:lpstr>Q-Learning Process</vt:lpstr>
      <vt:lpstr>Updating Q-Value</vt:lpstr>
      <vt:lpstr>Q-Learning Process</vt:lpstr>
      <vt:lpstr>PowerPoint Presentation</vt:lpstr>
      <vt:lpstr>DQN: Deep Q-Networks </vt:lpstr>
      <vt:lpstr>Implementation in Python:  gym</vt:lpstr>
      <vt:lpstr>Implementation in Python:  stable-baselines3</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Reinforcement Learning: Catan Bot</dc:title>
  <dc:creator>McGuinness, Ryan</dc:creator>
  <cp:lastModifiedBy>McGuinness, Ryan</cp:lastModifiedBy>
  <cp:revision>15</cp:revision>
  <dcterms:created xsi:type="dcterms:W3CDTF">2022-05-02T05:06:19Z</dcterms:created>
  <dcterms:modified xsi:type="dcterms:W3CDTF">2022-05-10T21:24:12Z</dcterms:modified>
</cp:coreProperties>
</file>

<file path=docProps/thumbnail.jpeg>
</file>